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72" r:id="rId2"/>
    <p:sldId id="538" r:id="rId3"/>
    <p:sldId id="539" r:id="rId4"/>
    <p:sldId id="541" r:id="rId5"/>
    <p:sldId id="500" r:id="rId6"/>
    <p:sldId id="543" r:id="rId7"/>
    <p:sldId id="540" r:id="rId8"/>
    <p:sldId id="542" r:id="rId9"/>
    <p:sldId id="443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6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9AC7F5-7ADB-E75D-ADBE-DA3B7D80E31B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071F703-5185-EF5C-14ED-BC41A780E5D4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09C4091-01BC-6FCC-EA01-D9F6316A570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8980040-CF54-7A05-436E-9A114598D0BC}"/>
              </a:ext>
            </a:extLst>
          </p:cNvPr>
          <p:cNvSpPr/>
          <p:nvPr/>
        </p:nvSpPr>
        <p:spPr>
          <a:xfrm>
            <a:off x="171704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Research flowchart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C83FBA-62D9-3198-E3F0-853EC9B71C7D}"/>
              </a:ext>
            </a:extLst>
          </p:cNvPr>
          <p:cNvSpPr txBox="1"/>
          <p:nvPr/>
        </p:nvSpPr>
        <p:spPr>
          <a:xfrm>
            <a:off x="1859890" y="1947359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WSI image preprocessing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85717EA-A95F-ACAA-009C-5DBBA0AC734E}"/>
              </a:ext>
            </a:extLst>
          </p:cNvPr>
          <p:cNvSpPr txBox="1"/>
          <p:nvPr/>
        </p:nvSpPr>
        <p:spPr>
          <a:xfrm>
            <a:off x="2177131" y="2316382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patch generation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3B46115-E281-DF40-B9A0-A53CFA54E838}"/>
              </a:ext>
            </a:extLst>
          </p:cNvPr>
          <p:cNvSpPr txBox="1"/>
          <p:nvPr/>
        </p:nvSpPr>
        <p:spPr>
          <a:xfrm>
            <a:off x="2177131" y="2661834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color normalization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Macenko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F98900-561E-609F-095F-C9A3DD21ECB9}"/>
              </a:ext>
            </a:extLst>
          </p:cNvPr>
          <p:cNvSpPr txBox="1"/>
          <p:nvPr/>
        </p:nvSpPr>
        <p:spPr>
          <a:xfrm>
            <a:off x="2177131" y="3041988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blurry patch removal (Laplacian algorithm)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D60B761-0210-FD94-85C4-44CCCA527027}"/>
              </a:ext>
            </a:extLst>
          </p:cNvPr>
          <p:cNvSpPr txBox="1"/>
          <p:nvPr/>
        </p:nvSpPr>
        <p:spPr>
          <a:xfrm>
            <a:off x="1859889" y="3451120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C1C669-0746-558C-1DA2-D363C2C09E42}"/>
              </a:ext>
            </a:extLst>
          </p:cNvPr>
          <p:cNvSpPr txBox="1"/>
          <p:nvPr/>
        </p:nvSpPr>
        <p:spPr>
          <a:xfrm>
            <a:off x="2177130" y="3820143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VGG19, ResNet101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A864FC4-F190-A0B2-04F8-7B79C688EC66}"/>
              </a:ext>
            </a:extLst>
          </p:cNvPr>
          <p:cNvSpPr txBox="1"/>
          <p:nvPr/>
        </p:nvSpPr>
        <p:spPr>
          <a:xfrm>
            <a:off x="2177130" y="4165595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tissue type heatmap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BDADA-9F70-84B3-D4E5-28CB9AC84C38}"/>
              </a:ext>
            </a:extLst>
          </p:cNvPr>
          <p:cNvSpPr txBox="1"/>
          <p:nvPr/>
        </p:nvSpPr>
        <p:spPr>
          <a:xfrm>
            <a:off x="2177129" y="4519628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grad-cam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7F54A88-AD3F-4C05-7636-9B46BD4BA384}"/>
              </a:ext>
            </a:extLst>
          </p:cNvPr>
          <p:cNvSpPr txBox="1"/>
          <p:nvPr/>
        </p:nvSpPr>
        <p:spPr>
          <a:xfrm>
            <a:off x="1859888" y="4954881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 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048A681-EB3D-F31B-DB6D-CC9A0AD2701A}"/>
              </a:ext>
            </a:extLst>
          </p:cNvPr>
          <p:cNvSpPr txBox="1"/>
          <p:nvPr/>
        </p:nvSpPr>
        <p:spPr>
          <a:xfrm>
            <a:off x="2177129" y="5323904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pretrained CNN model (ResNet50)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FE61594-B0AB-6664-BD18-F9FA3D5F5344}"/>
              </a:ext>
            </a:extLst>
          </p:cNvPr>
          <p:cNvSpPr txBox="1"/>
          <p:nvPr/>
        </p:nvSpPr>
        <p:spPr>
          <a:xfrm>
            <a:off x="2177129" y="5669356"/>
            <a:ext cx="936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self-supervised learning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SimCLR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AF63518-8F9A-9809-F225-9AE22CF41D7B}"/>
              </a:ext>
            </a:extLst>
          </p:cNvPr>
          <p:cNvSpPr txBox="1"/>
          <p:nvPr/>
        </p:nvSpPr>
        <p:spPr>
          <a:xfrm>
            <a:off x="7349414" y="1947359"/>
            <a:ext cx="440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Biomarker prediction model 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16C9CB8-0F7A-8432-0BCA-89432EE63B5D}"/>
              </a:ext>
            </a:extLst>
          </p:cNvPr>
          <p:cNvSpPr txBox="1"/>
          <p:nvPr/>
        </p:nvSpPr>
        <p:spPr>
          <a:xfrm>
            <a:off x="7666654" y="2277268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attention-based model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attMIL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B44DDF-391A-4DD0-85BF-FA63066D1708}"/>
              </a:ext>
            </a:extLst>
          </p:cNvPr>
          <p:cNvSpPr txBox="1"/>
          <p:nvPr/>
        </p:nvSpPr>
        <p:spPr>
          <a:xfrm>
            <a:off x="7666654" y="2659510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transformer-based model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2AE8D2D-BD3D-5F2C-732C-489C5E060EAC}"/>
              </a:ext>
            </a:extLst>
          </p:cNvPr>
          <p:cNvSpPr txBox="1"/>
          <p:nvPr/>
        </p:nvSpPr>
        <p:spPr>
          <a:xfrm>
            <a:off x="7666654" y="3048686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 (GNN)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328EF85-6CEB-6BB9-33FE-162F85C39902}"/>
              </a:ext>
            </a:extLst>
          </p:cNvPr>
          <p:cNvSpPr txBox="1"/>
          <p:nvPr/>
        </p:nvSpPr>
        <p:spPr>
          <a:xfrm>
            <a:off x="7451466" y="3444422"/>
            <a:ext cx="4404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Model interpretability 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CB5B93D-06B3-A92E-D9B6-F86BCFF25161}"/>
              </a:ext>
            </a:extLst>
          </p:cNvPr>
          <p:cNvSpPr txBox="1"/>
          <p:nvPr/>
        </p:nvSpPr>
        <p:spPr>
          <a:xfrm>
            <a:off x="7768706" y="3774331"/>
            <a:ext cx="408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heatmap</a:t>
            </a:r>
          </a:p>
        </p:txBody>
      </p:sp>
    </p:spTree>
    <p:extLst>
      <p:ext uri="{BB962C8B-B14F-4D97-AF65-F5344CB8AC3E}">
        <p14:creationId xmlns:p14="http://schemas.microsoft.com/office/powerpoint/2010/main" val="5307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9B989E1-F4F5-1DD6-ADC5-3078E25CA381}"/>
              </a:ext>
            </a:extLst>
          </p:cNvPr>
          <p:cNvGrpSpPr/>
          <p:nvPr/>
        </p:nvGrpSpPr>
        <p:grpSpPr>
          <a:xfrm>
            <a:off x="1060763" y="2085261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9F7ABF4C-A7AC-A26E-0E37-46662DD88A83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098BD52-33D1-146C-4786-1BE6C95553F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5A74699-BABD-BC84-4CBE-91B755311D4A}"/>
              </a:ext>
            </a:extLst>
          </p:cNvPr>
          <p:cNvSpPr/>
          <p:nvPr/>
        </p:nvSpPr>
        <p:spPr>
          <a:xfrm>
            <a:off x="1850399" y="2000702"/>
            <a:ext cx="9524680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Independent cohort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for final evaluation (CPTAC-COAD) 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69AC7F5-7ADB-E75D-ADBE-DA3B7D80E31B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071F703-5185-EF5C-14ED-BC41A780E5D4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09C4091-01BC-6FCC-EA01-D9F6316A570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8980040-CF54-7A05-436E-9A114598D0BC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New dataset for tumor classification model training (TCGA-HE-89K) 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58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45639" y="6236742"/>
            <a:ext cx="39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192323" y="6191251"/>
            <a:ext cx="281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6D0CF3-4954-E6EB-F354-0BF545B69B9D}"/>
              </a:ext>
            </a:extLst>
          </p:cNvPr>
          <p:cNvSpPr/>
          <p:nvPr/>
        </p:nvSpPr>
        <p:spPr>
          <a:xfrm>
            <a:off x="3666931" y="177707"/>
            <a:ext cx="4440970" cy="59479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3F0439-561E-1635-24C6-97AD17E6C081}"/>
              </a:ext>
            </a:extLst>
          </p:cNvPr>
          <p:cNvSpPr/>
          <p:nvPr/>
        </p:nvSpPr>
        <p:spPr>
          <a:xfrm>
            <a:off x="74645" y="140878"/>
            <a:ext cx="3483126" cy="37709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64ED49-352D-9D1E-BD27-13413CD482B0}"/>
              </a:ext>
            </a:extLst>
          </p:cNvPr>
          <p:cNvSpPr/>
          <p:nvPr/>
        </p:nvSpPr>
        <p:spPr>
          <a:xfrm>
            <a:off x="8125345" y="177707"/>
            <a:ext cx="3874331" cy="64835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50C76D-71E2-1D1E-7C88-5358651564F9}"/>
              </a:ext>
            </a:extLst>
          </p:cNvPr>
          <p:cNvSpPr/>
          <p:nvPr/>
        </p:nvSpPr>
        <p:spPr>
          <a:xfrm>
            <a:off x="230245" y="3869759"/>
            <a:ext cx="7877656" cy="29307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EBE293E7-8BA7-0B34-11A1-DF5EDF7E16DF}"/>
              </a:ext>
            </a:extLst>
          </p:cNvPr>
          <p:cNvSpPr/>
          <p:nvPr/>
        </p:nvSpPr>
        <p:spPr>
          <a:xfrm>
            <a:off x="8092741" y="1548210"/>
            <a:ext cx="351797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cohort problem: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DB4D8E0A-52A6-0B1C-DA73-BA864954261E}"/>
              </a:ext>
            </a:extLst>
          </p:cNvPr>
          <p:cNvSpPr/>
          <p:nvPr/>
        </p:nvSpPr>
        <p:spPr>
          <a:xfrm>
            <a:off x="8125345" y="2150921"/>
            <a:ext cx="372973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train on NCT but inference on TCGA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91358E5-E4A0-12ED-071D-78E051E59476}"/>
              </a:ext>
            </a:extLst>
          </p:cNvPr>
          <p:cNvSpPr/>
          <p:nvPr/>
        </p:nvSpPr>
        <p:spPr>
          <a:xfrm>
            <a:off x="8127857" y="2963646"/>
            <a:ext cx="3629882" cy="651994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We don’ t know whether the classified TCGA tumor patch is correct or not. 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50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2418137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TCGA-HE-89K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815EE6C-EC82-B8CE-61CA-58D3A86D5FB9}"/>
              </a:ext>
            </a:extLst>
          </p:cNvPr>
          <p:cNvSpPr txBox="1"/>
          <p:nvPr/>
        </p:nvSpPr>
        <p:spPr>
          <a:xfrm>
            <a:off x="7019103" y="1734953"/>
            <a:ext cx="471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altLang="zh-TW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89100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histological image</a:t>
            </a:r>
            <a:r>
              <a:rPr lang="zh-TW" alt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derived from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whole-slide images in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classes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E730D7-8DFC-06D3-8300-286AFD38BFC2}"/>
              </a:ext>
            </a:extLst>
          </p:cNvPr>
          <p:cNvSpPr txBox="1"/>
          <p:nvPr/>
        </p:nvSpPr>
        <p:spPr>
          <a:xfrm>
            <a:off x="7019102" y="1232753"/>
            <a:ext cx="465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TCGA-COAD</a:t>
            </a:r>
            <a:r>
              <a:rPr lang="en-US" altLang="zh-TW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(The Cancer Genome Atlas)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17FA70-A7B2-7F73-4718-D1D108C76B69}"/>
              </a:ext>
            </a:extLst>
          </p:cNvPr>
          <p:cNvSpPr txBox="1"/>
          <p:nvPr/>
        </p:nvSpPr>
        <p:spPr>
          <a:xfrm>
            <a:off x="7019102" y="2701408"/>
            <a:ext cx="4711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Tissue classes are: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Adipose (ADI) </a:t>
            </a:r>
          </a:p>
          <a:p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Background (BACK)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ebris (DEB)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Lymphocytes (LYM)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ucus (MUC)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 (MUS)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ormal colon mucosa (NORM)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ancer-associated stroma (STR)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Colorectal adenocarcinoma epithelium (TUM)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02C3E5C-BE89-052F-6AD1-C2685E5CB36D}"/>
              </a:ext>
            </a:extLst>
          </p:cNvPr>
          <p:cNvSpPr txBox="1"/>
          <p:nvPr/>
        </p:nvSpPr>
        <p:spPr>
          <a:xfrm>
            <a:off x="7019102" y="5563730"/>
            <a:ext cx="411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images are 224 x 224 pixels at 0.5 microns per pixel (MPP)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represents a non-overlapping image.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C8B2B8-5896-2C4F-4674-F3B1CB4EFF13}"/>
              </a:ext>
            </a:extLst>
          </p:cNvPr>
          <p:cNvSpPr txBox="1"/>
          <p:nvPr/>
        </p:nvSpPr>
        <p:spPr>
          <a:xfrm>
            <a:off x="243823" y="129887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D29E8DAB-FABA-2E4B-4C6F-54CDF03DC4A7}"/>
              </a:ext>
            </a:extLst>
          </p:cNvPr>
          <p:cNvSpPr txBox="1"/>
          <p:nvPr/>
        </p:nvSpPr>
        <p:spPr>
          <a:xfrm>
            <a:off x="243823" y="189398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文字方塊 232">
            <a:extLst>
              <a:ext uri="{FF2B5EF4-FFF2-40B4-BE49-F238E27FC236}">
                <a16:creationId xmlns:a16="http://schemas.microsoft.com/office/drawing/2014/main" id="{F4B6CE98-C826-30BF-6F5C-6731FB2E0EC6}"/>
              </a:ext>
            </a:extLst>
          </p:cNvPr>
          <p:cNvSpPr txBox="1"/>
          <p:nvPr/>
        </p:nvSpPr>
        <p:spPr>
          <a:xfrm>
            <a:off x="243822" y="249361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文字方塊 233">
            <a:extLst>
              <a:ext uri="{FF2B5EF4-FFF2-40B4-BE49-F238E27FC236}">
                <a16:creationId xmlns:a16="http://schemas.microsoft.com/office/drawing/2014/main" id="{0449C1F5-0DCD-78EA-F517-B629268E8DCD}"/>
              </a:ext>
            </a:extLst>
          </p:cNvPr>
          <p:cNvSpPr txBox="1"/>
          <p:nvPr/>
        </p:nvSpPr>
        <p:spPr>
          <a:xfrm>
            <a:off x="243822" y="30870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E2D852CE-665B-4B5B-40B1-401B307E4922}"/>
              </a:ext>
            </a:extLst>
          </p:cNvPr>
          <p:cNvSpPr txBox="1"/>
          <p:nvPr/>
        </p:nvSpPr>
        <p:spPr>
          <a:xfrm>
            <a:off x="243822" y="36805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16F47E72-4EBE-E820-DA99-D518E498C09C}"/>
              </a:ext>
            </a:extLst>
          </p:cNvPr>
          <p:cNvSpPr txBox="1"/>
          <p:nvPr/>
        </p:nvSpPr>
        <p:spPr>
          <a:xfrm>
            <a:off x="243822" y="427136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文字方塊 236">
            <a:extLst>
              <a:ext uri="{FF2B5EF4-FFF2-40B4-BE49-F238E27FC236}">
                <a16:creationId xmlns:a16="http://schemas.microsoft.com/office/drawing/2014/main" id="{A49C4F93-B650-5404-639B-626A2C66F34D}"/>
              </a:ext>
            </a:extLst>
          </p:cNvPr>
          <p:cNvSpPr txBox="1"/>
          <p:nvPr/>
        </p:nvSpPr>
        <p:spPr>
          <a:xfrm>
            <a:off x="243822" y="486550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9" name="文字方塊 238">
            <a:extLst>
              <a:ext uri="{FF2B5EF4-FFF2-40B4-BE49-F238E27FC236}">
                <a16:creationId xmlns:a16="http://schemas.microsoft.com/office/drawing/2014/main" id="{3464E311-23D0-B26D-133D-36503BAA34CC}"/>
              </a:ext>
            </a:extLst>
          </p:cNvPr>
          <p:cNvSpPr txBox="1"/>
          <p:nvPr/>
        </p:nvSpPr>
        <p:spPr>
          <a:xfrm>
            <a:off x="243822" y="545964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文字方塊 240">
            <a:extLst>
              <a:ext uri="{FF2B5EF4-FFF2-40B4-BE49-F238E27FC236}">
                <a16:creationId xmlns:a16="http://schemas.microsoft.com/office/drawing/2014/main" id="{A671FE37-B276-21F3-B03A-4A4A5237018F}"/>
              </a:ext>
            </a:extLst>
          </p:cNvPr>
          <p:cNvSpPr txBox="1"/>
          <p:nvPr/>
        </p:nvSpPr>
        <p:spPr>
          <a:xfrm>
            <a:off x="243822" y="605378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4" name="圖片 253">
            <a:extLst>
              <a:ext uri="{FF2B5EF4-FFF2-40B4-BE49-F238E27FC236}">
                <a16:creationId xmlns:a16="http://schemas.microsoft.com/office/drawing/2014/main" id="{FB686C2C-C223-40FA-047E-C5E927A1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25" y="1174190"/>
            <a:ext cx="5382000" cy="5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9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4153630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TCGA-HE-89K testing result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BF06191-4A58-3808-83B0-94C5F5D3297C}"/>
              </a:ext>
            </a:extLst>
          </p:cNvPr>
          <p:cNvSpPr txBox="1"/>
          <p:nvPr/>
        </p:nvSpPr>
        <p:spPr>
          <a:xfrm>
            <a:off x="556949" y="836507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 both VGG19 and ResNet101 to test TCGA-HE-89K.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8444FA41-6FB7-4BF5-9EDE-54826C6F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78970"/>
              </p:ext>
            </p:extLst>
          </p:nvPr>
        </p:nvGraphicFramePr>
        <p:xfrm>
          <a:off x="626026" y="1264610"/>
          <a:ext cx="10939948" cy="10200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181894424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854844778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235920721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1150548323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of TUM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of TUM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cohen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kappa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0.990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ResNet101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0.992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999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D871AAC0-43D3-B3BA-DC8C-A680139E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233" y="2353982"/>
            <a:ext cx="4886304" cy="43693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89DED56-F46D-21E3-B863-F9204EFC4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66" y="2353982"/>
            <a:ext cx="4886304" cy="43693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5487F7-DBCF-6AE1-BF74-E29CAE783BDD}"/>
              </a:ext>
            </a:extLst>
          </p:cNvPr>
          <p:cNvSpPr txBox="1"/>
          <p:nvPr/>
        </p:nvSpPr>
        <p:spPr>
          <a:xfrm>
            <a:off x="8035043" y="6519446"/>
            <a:ext cx="146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ResNet101</a:t>
            </a:r>
            <a:endParaRPr lang="en-US" altLang="zh-TW" sz="1600" b="1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D90FD6B-61D1-35F6-D127-6087207E767A}"/>
              </a:ext>
            </a:extLst>
          </p:cNvPr>
          <p:cNvSpPr txBox="1"/>
          <p:nvPr/>
        </p:nvSpPr>
        <p:spPr>
          <a:xfrm>
            <a:off x="2831976" y="6519446"/>
            <a:ext cx="146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155046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矩形: 圓角 487">
            <a:extLst>
              <a:ext uri="{FF2B5EF4-FFF2-40B4-BE49-F238E27FC236}">
                <a16:creationId xmlns:a16="http://schemas.microsoft.com/office/drawing/2014/main" id="{4CE11D1D-D88D-9B91-3897-6F8AAC0F7121}"/>
              </a:ext>
            </a:extLst>
          </p:cNvPr>
          <p:cNvSpPr/>
          <p:nvPr/>
        </p:nvSpPr>
        <p:spPr>
          <a:xfrm>
            <a:off x="491388" y="4918897"/>
            <a:ext cx="10042874" cy="150443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7" name="矩形: 圓角 486">
            <a:extLst>
              <a:ext uri="{FF2B5EF4-FFF2-40B4-BE49-F238E27FC236}">
                <a16:creationId xmlns:a16="http://schemas.microsoft.com/office/drawing/2014/main" id="{81FB6A1A-59A1-C914-AE5C-997B3EED09E1}"/>
              </a:ext>
            </a:extLst>
          </p:cNvPr>
          <p:cNvSpPr/>
          <p:nvPr/>
        </p:nvSpPr>
        <p:spPr>
          <a:xfrm>
            <a:off x="491387" y="2526556"/>
            <a:ext cx="10042874" cy="2244629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6" name="矩形: 圓角 485">
            <a:extLst>
              <a:ext uri="{FF2B5EF4-FFF2-40B4-BE49-F238E27FC236}">
                <a16:creationId xmlns:a16="http://schemas.microsoft.com/office/drawing/2014/main" id="{9220438D-CCBA-329C-6092-BA9A9DB560D5}"/>
              </a:ext>
            </a:extLst>
          </p:cNvPr>
          <p:cNvSpPr/>
          <p:nvPr/>
        </p:nvSpPr>
        <p:spPr>
          <a:xfrm>
            <a:off x="505684" y="714995"/>
            <a:ext cx="10028577" cy="1749621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C038D2-9713-B09F-9F1E-D5987E2E2281}"/>
              </a:ext>
            </a:extLst>
          </p:cNvPr>
          <p:cNvSpPr txBox="1"/>
          <p:nvPr/>
        </p:nvSpPr>
        <p:spPr>
          <a:xfrm>
            <a:off x="491387" y="140878"/>
            <a:ext cx="3996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Biomarker prediction models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28BD70D-2A4B-FC60-05D9-FB24651AC072}"/>
              </a:ext>
            </a:extLst>
          </p:cNvPr>
          <p:cNvSpPr/>
          <p:nvPr/>
        </p:nvSpPr>
        <p:spPr>
          <a:xfrm>
            <a:off x="1369057" y="76261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D6975C-9BC1-C10A-33B0-B7C91BE267A3}"/>
              </a:ext>
            </a:extLst>
          </p:cNvPr>
          <p:cNvSpPr/>
          <p:nvPr/>
        </p:nvSpPr>
        <p:spPr>
          <a:xfrm>
            <a:off x="1825530" y="121928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EAC461-C596-7657-6E21-750C8CEA906C}"/>
              </a:ext>
            </a:extLst>
          </p:cNvPr>
          <p:cNvSpPr txBox="1"/>
          <p:nvPr/>
        </p:nvSpPr>
        <p:spPr>
          <a:xfrm rot="16200000">
            <a:off x="1816588" y="1675678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A33FCDF-4005-1515-B117-CB0F129DA71C}"/>
              </a:ext>
            </a:extLst>
          </p:cNvPr>
          <p:cNvCxnSpPr>
            <a:cxnSpLocks/>
          </p:cNvCxnSpPr>
          <p:nvPr/>
        </p:nvCxnSpPr>
        <p:spPr>
          <a:xfrm>
            <a:off x="2032230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29A87B4-854D-F633-E594-17897F8237E1}"/>
              </a:ext>
            </a:extLst>
          </p:cNvPr>
          <p:cNvCxnSpPr>
            <a:cxnSpLocks/>
          </p:cNvCxnSpPr>
          <p:nvPr/>
        </p:nvCxnSpPr>
        <p:spPr>
          <a:xfrm>
            <a:off x="2223959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9CA714AF-E4BF-786F-0D12-BDB8794E40C1}"/>
              </a:ext>
            </a:extLst>
          </p:cNvPr>
          <p:cNvCxnSpPr>
            <a:cxnSpLocks/>
          </p:cNvCxnSpPr>
          <p:nvPr/>
        </p:nvCxnSpPr>
        <p:spPr>
          <a:xfrm>
            <a:off x="2411464" y="121928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接點 168">
            <a:extLst>
              <a:ext uri="{FF2B5EF4-FFF2-40B4-BE49-F238E27FC236}">
                <a16:creationId xmlns:a16="http://schemas.microsoft.com/office/drawing/2014/main" id="{DDB3F673-1C06-9DDD-09E7-7B6641B88EDC}"/>
              </a:ext>
            </a:extLst>
          </p:cNvPr>
          <p:cNvCxnSpPr>
            <a:cxnSpLocks/>
          </p:cNvCxnSpPr>
          <p:nvPr/>
        </p:nvCxnSpPr>
        <p:spPr>
          <a:xfrm>
            <a:off x="3241130" y="1223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6B6928E4-3926-E613-DC78-703E559CC06A}"/>
              </a:ext>
            </a:extLst>
          </p:cNvPr>
          <p:cNvSpPr txBox="1"/>
          <p:nvPr/>
        </p:nvSpPr>
        <p:spPr>
          <a:xfrm>
            <a:off x="2047823" y="105774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041B344-17D5-EF5D-7D0C-FF77F0D24DC7}"/>
              </a:ext>
            </a:extLst>
          </p:cNvPr>
          <p:cNvSpPr/>
          <p:nvPr/>
        </p:nvSpPr>
        <p:spPr>
          <a:xfrm>
            <a:off x="1829106" y="148794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FF6ADD35-82B3-98F3-F30C-AE8B39E18550}"/>
              </a:ext>
            </a:extLst>
          </p:cNvPr>
          <p:cNvCxnSpPr>
            <a:cxnSpLocks/>
          </p:cNvCxnSpPr>
          <p:nvPr/>
        </p:nvCxnSpPr>
        <p:spPr>
          <a:xfrm>
            <a:off x="2035806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D68B1F37-074A-0CC2-AABE-0D529DF7908D}"/>
              </a:ext>
            </a:extLst>
          </p:cNvPr>
          <p:cNvCxnSpPr>
            <a:cxnSpLocks/>
          </p:cNvCxnSpPr>
          <p:nvPr/>
        </p:nvCxnSpPr>
        <p:spPr>
          <a:xfrm>
            <a:off x="2227535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>
            <a:extLst>
              <a:ext uri="{FF2B5EF4-FFF2-40B4-BE49-F238E27FC236}">
                <a16:creationId xmlns:a16="http://schemas.microsoft.com/office/drawing/2014/main" id="{34178A8D-37BC-B9CF-2CD9-86286A7997CD}"/>
              </a:ext>
            </a:extLst>
          </p:cNvPr>
          <p:cNvCxnSpPr>
            <a:cxnSpLocks/>
          </p:cNvCxnSpPr>
          <p:nvPr/>
        </p:nvCxnSpPr>
        <p:spPr>
          <a:xfrm>
            <a:off x="2415040" y="148794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E83DF5B7-19E0-9AFE-D471-39AA3CEE547F}"/>
              </a:ext>
            </a:extLst>
          </p:cNvPr>
          <p:cNvCxnSpPr>
            <a:cxnSpLocks/>
          </p:cNvCxnSpPr>
          <p:nvPr/>
        </p:nvCxnSpPr>
        <p:spPr>
          <a:xfrm>
            <a:off x="3244706" y="149232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ADA65EBF-AEF0-9498-8F76-90B86DDF1DAE}"/>
              </a:ext>
            </a:extLst>
          </p:cNvPr>
          <p:cNvSpPr txBox="1"/>
          <p:nvPr/>
        </p:nvSpPr>
        <p:spPr>
          <a:xfrm>
            <a:off x="2051399" y="132640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0B7861AE-AD95-A001-D17B-BE0C54DBA222}"/>
              </a:ext>
            </a:extLst>
          </p:cNvPr>
          <p:cNvSpPr/>
          <p:nvPr/>
        </p:nvSpPr>
        <p:spPr>
          <a:xfrm>
            <a:off x="1825530" y="202721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D36A520E-2CD5-1CF7-7B55-D8153B00F8AF}"/>
              </a:ext>
            </a:extLst>
          </p:cNvPr>
          <p:cNvCxnSpPr>
            <a:cxnSpLocks/>
          </p:cNvCxnSpPr>
          <p:nvPr/>
        </p:nvCxnSpPr>
        <p:spPr>
          <a:xfrm>
            <a:off x="2032230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BF66B84D-3A6D-5586-0DD1-0DE5AA632540}"/>
              </a:ext>
            </a:extLst>
          </p:cNvPr>
          <p:cNvCxnSpPr>
            <a:cxnSpLocks/>
          </p:cNvCxnSpPr>
          <p:nvPr/>
        </p:nvCxnSpPr>
        <p:spPr>
          <a:xfrm>
            <a:off x="2223959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>
            <a:extLst>
              <a:ext uri="{FF2B5EF4-FFF2-40B4-BE49-F238E27FC236}">
                <a16:creationId xmlns:a16="http://schemas.microsoft.com/office/drawing/2014/main" id="{80C1E90C-15A5-87F9-2F88-4868B25BB7AA}"/>
              </a:ext>
            </a:extLst>
          </p:cNvPr>
          <p:cNvCxnSpPr>
            <a:cxnSpLocks/>
          </p:cNvCxnSpPr>
          <p:nvPr/>
        </p:nvCxnSpPr>
        <p:spPr>
          <a:xfrm>
            <a:off x="2411464" y="20272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9BD88CC2-B425-C874-2B6A-8C1E168B6E04}"/>
              </a:ext>
            </a:extLst>
          </p:cNvPr>
          <p:cNvCxnSpPr>
            <a:cxnSpLocks/>
          </p:cNvCxnSpPr>
          <p:nvPr/>
        </p:nvCxnSpPr>
        <p:spPr>
          <a:xfrm>
            <a:off x="3241130" y="20315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B2A1C480-87C3-4083-7756-8FD6721C8392}"/>
              </a:ext>
            </a:extLst>
          </p:cNvPr>
          <p:cNvSpPr txBox="1"/>
          <p:nvPr/>
        </p:nvSpPr>
        <p:spPr>
          <a:xfrm>
            <a:off x="2039988" y="18750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4" name="直線接點 213">
            <a:extLst>
              <a:ext uri="{FF2B5EF4-FFF2-40B4-BE49-F238E27FC236}">
                <a16:creationId xmlns:a16="http://schemas.microsoft.com/office/drawing/2014/main" id="{AAD5B7D6-1B61-96CC-3237-588A894116A7}"/>
              </a:ext>
            </a:extLst>
          </p:cNvPr>
          <p:cNvCxnSpPr/>
          <p:nvPr/>
        </p:nvCxnSpPr>
        <p:spPr>
          <a:xfrm>
            <a:off x="3526503" y="1654019"/>
            <a:ext cx="354563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0EF576FD-33B5-FA92-F2EC-C57D1ABAC04C}"/>
              </a:ext>
            </a:extLst>
          </p:cNvPr>
          <p:cNvCxnSpPr>
            <a:cxnSpLocks/>
          </p:cNvCxnSpPr>
          <p:nvPr/>
        </p:nvCxnSpPr>
        <p:spPr>
          <a:xfrm flipV="1">
            <a:off x="3887201" y="1153799"/>
            <a:ext cx="5281" cy="101141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矩形: 圓角 215">
            <a:extLst>
              <a:ext uri="{FF2B5EF4-FFF2-40B4-BE49-F238E27FC236}">
                <a16:creationId xmlns:a16="http://schemas.microsoft.com/office/drawing/2014/main" id="{F9D44A69-53B6-B3CA-6CD3-9B0625B7076C}"/>
              </a:ext>
            </a:extLst>
          </p:cNvPr>
          <p:cNvSpPr/>
          <p:nvPr/>
        </p:nvSpPr>
        <p:spPr>
          <a:xfrm>
            <a:off x="4261442" y="945403"/>
            <a:ext cx="1688584" cy="41859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module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6CDFAA40-5EE9-5164-CB22-B80A579B96F4}"/>
              </a:ext>
            </a:extLst>
          </p:cNvPr>
          <p:cNvCxnSpPr>
            <a:cxnSpLocks/>
            <a:endCxn id="216" idx="1"/>
          </p:cNvCxnSpPr>
          <p:nvPr/>
        </p:nvCxnSpPr>
        <p:spPr>
          <a:xfrm>
            <a:off x="3892482" y="1153799"/>
            <a:ext cx="368960" cy="901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>
            <a:extLst>
              <a:ext uri="{FF2B5EF4-FFF2-40B4-BE49-F238E27FC236}">
                <a16:creationId xmlns:a16="http://schemas.microsoft.com/office/drawing/2014/main" id="{3ADB5D86-222E-D3C3-C137-2F1AEF3CBE3A}"/>
              </a:ext>
            </a:extLst>
          </p:cNvPr>
          <p:cNvCxnSpPr>
            <a:cxnSpLocks/>
          </p:cNvCxnSpPr>
          <p:nvPr/>
        </p:nvCxnSpPr>
        <p:spPr>
          <a:xfrm>
            <a:off x="5991274" y="1153799"/>
            <a:ext cx="46416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: 圓角 218">
            <a:extLst>
              <a:ext uri="{FF2B5EF4-FFF2-40B4-BE49-F238E27FC236}">
                <a16:creationId xmlns:a16="http://schemas.microsoft.com/office/drawing/2014/main" id="{A8BF7715-3713-A2D2-8A45-308691740F21}"/>
              </a:ext>
            </a:extLst>
          </p:cNvPr>
          <p:cNvSpPr/>
          <p:nvPr/>
        </p:nvSpPr>
        <p:spPr>
          <a:xfrm>
            <a:off x="4883505" y="1924447"/>
            <a:ext cx="2041466" cy="4263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0" name="直線單箭頭接點 219">
            <a:extLst>
              <a:ext uri="{FF2B5EF4-FFF2-40B4-BE49-F238E27FC236}">
                <a16:creationId xmlns:a16="http://schemas.microsoft.com/office/drawing/2014/main" id="{87B8EF54-7DD3-C85A-6110-AA66C19AD82D}"/>
              </a:ext>
            </a:extLst>
          </p:cNvPr>
          <p:cNvCxnSpPr>
            <a:cxnSpLocks/>
          </p:cNvCxnSpPr>
          <p:nvPr/>
        </p:nvCxnSpPr>
        <p:spPr>
          <a:xfrm>
            <a:off x="3881066" y="2165213"/>
            <a:ext cx="100243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矩形 220">
            <a:extLst>
              <a:ext uri="{FF2B5EF4-FFF2-40B4-BE49-F238E27FC236}">
                <a16:creationId xmlns:a16="http://schemas.microsoft.com/office/drawing/2014/main" id="{BF6BBF23-4C1D-FE97-F92E-4F1BDE0E660E}"/>
              </a:ext>
            </a:extLst>
          </p:cNvPr>
          <p:cNvSpPr/>
          <p:nvPr/>
        </p:nvSpPr>
        <p:spPr>
          <a:xfrm>
            <a:off x="6480964" y="107026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A601DACD-C382-1F36-1EFF-FCD7817684C1}"/>
              </a:ext>
            </a:extLst>
          </p:cNvPr>
          <p:cNvCxnSpPr>
            <a:cxnSpLocks/>
          </p:cNvCxnSpPr>
          <p:nvPr/>
        </p:nvCxnSpPr>
        <p:spPr>
          <a:xfrm>
            <a:off x="6687664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3DDD6735-0E9E-18E3-819C-A1CC317CC937}"/>
              </a:ext>
            </a:extLst>
          </p:cNvPr>
          <p:cNvCxnSpPr>
            <a:cxnSpLocks/>
          </p:cNvCxnSpPr>
          <p:nvPr/>
        </p:nvCxnSpPr>
        <p:spPr>
          <a:xfrm>
            <a:off x="6879393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接點 223">
            <a:extLst>
              <a:ext uri="{FF2B5EF4-FFF2-40B4-BE49-F238E27FC236}">
                <a16:creationId xmlns:a16="http://schemas.microsoft.com/office/drawing/2014/main" id="{F20F9098-B1CA-34C4-C4FD-02CB90B22C0B}"/>
              </a:ext>
            </a:extLst>
          </p:cNvPr>
          <p:cNvCxnSpPr>
            <a:cxnSpLocks/>
          </p:cNvCxnSpPr>
          <p:nvPr/>
        </p:nvCxnSpPr>
        <p:spPr>
          <a:xfrm>
            <a:off x="7066898" y="10702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線接點 224">
            <a:extLst>
              <a:ext uri="{FF2B5EF4-FFF2-40B4-BE49-F238E27FC236}">
                <a16:creationId xmlns:a16="http://schemas.microsoft.com/office/drawing/2014/main" id="{576B3368-C3F9-A50D-D13A-CC68A0E0B021}"/>
              </a:ext>
            </a:extLst>
          </p:cNvPr>
          <p:cNvCxnSpPr>
            <a:cxnSpLocks/>
          </p:cNvCxnSpPr>
          <p:nvPr/>
        </p:nvCxnSpPr>
        <p:spPr>
          <a:xfrm>
            <a:off x="7896564" y="107464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17F720A7-FD91-7891-8376-A8B0A57F09F6}"/>
              </a:ext>
            </a:extLst>
          </p:cNvPr>
          <p:cNvSpPr txBox="1"/>
          <p:nvPr/>
        </p:nvSpPr>
        <p:spPr>
          <a:xfrm>
            <a:off x="6695422" y="918132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矩形: 圓角 226">
            <a:extLst>
              <a:ext uri="{FF2B5EF4-FFF2-40B4-BE49-F238E27FC236}">
                <a16:creationId xmlns:a16="http://schemas.microsoft.com/office/drawing/2014/main" id="{11DF12DF-A5D3-9979-D5C6-A98F24EB8CE9}"/>
              </a:ext>
            </a:extLst>
          </p:cNvPr>
          <p:cNvSpPr/>
          <p:nvPr/>
        </p:nvSpPr>
        <p:spPr>
          <a:xfrm>
            <a:off x="6033203" y="706627"/>
            <a:ext cx="2527913" cy="3839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* n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8" name="直線接點 227">
            <a:extLst>
              <a:ext uri="{FF2B5EF4-FFF2-40B4-BE49-F238E27FC236}">
                <a16:creationId xmlns:a16="http://schemas.microsoft.com/office/drawing/2014/main" id="{61A8AF31-73EF-EB5B-4EAB-BD539A31B7DF}"/>
              </a:ext>
            </a:extLst>
          </p:cNvPr>
          <p:cNvCxnSpPr>
            <a:cxnSpLocks/>
          </p:cNvCxnSpPr>
          <p:nvPr/>
        </p:nvCxnSpPr>
        <p:spPr>
          <a:xfrm>
            <a:off x="4366872" y="1676990"/>
            <a:ext cx="287667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>
            <a:extLst>
              <a:ext uri="{FF2B5EF4-FFF2-40B4-BE49-F238E27FC236}">
                <a16:creationId xmlns:a16="http://schemas.microsoft.com/office/drawing/2014/main" id="{38ED4B0D-11CD-CE65-00B9-BCA5F9F0F6EA}"/>
              </a:ext>
            </a:extLst>
          </p:cNvPr>
          <p:cNvCxnSpPr>
            <a:cxnSpLocks/>
          </p:cNvCxnSpPr>
          <p:nvPr/>
        </p:nvCxnSpPr>
        <p:spPr>
          <a:xfrm flipV="1">
            <a:off x="7249429" y="1250265"/>
            <a:ext cx="0" cy="42672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單箭頭接點 229">
            <a:extLst>
              <a:ext uri="{FF2B5EF4-FFF2-40B4-BE49-F238E27FC236}">
                <a16:creationId xmlns:a16="http://schemas.microsoft.com/office/drawing/2014/main" id="{F76FAC8B-45D9-8DFB-12AF-427B3F1B1E06}"/>
              </a:ext>
            </a:extLst>
          </p:cNvPr>
          <p:cNvCxnSpPr>
            <a:cxnSpLocks/>
          </p:cNvCxnSpPr>
          <p:nvPr/>
        </p:nvCxnSpPr>
        <p:spPr>
          <a:xfrm>
            <a:off x="4366872" y="1666006"/>
            <a:ext cx="0" cy="49920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單箭頭接點 230">
            <a:extLst>
              <a:ext uri="{FF2B5EF4-FFF2-40B4-BE49-F238E27FC236}">
                <a16:creationId xmlns:a16="http://schemas.microsoft.com/office/drawing/2014/main" id="{72E82DE8-70B8-5AE4-CEA7-323922297701}"/>
              </a:ext>
            </a:extLst>
          </p:cNvPr>
          <p:cNvCxnSpPr>
            <a:cxnSpLocks/>
            <a:stCxn id="219" idx="3"/>
          </p:cNvCxnSpPr>
          <p:nvPr/>
        </p:nvCxnSpPr>
        <p:spPr>
          <a:xfrm>
            <a:off x="6924971" y="2137628"/>
            <a:ext cx="147257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文字方塊 247">
            <a:extLst>
              <a:ext uri="{FF2B5EF4-FFF2-40B4-BE49-F238E27FC236}">
                <a16:creationId xmlns:a16="http://schemas.microsoft.com/office/drawing/2014/main" id="{849EF741-8022-9C9A-F2CF-7A21BDE74559}"/>
              </a:ext>
            </a:extLst>
          </p:cNvPr>
          <p:cNvSpPr txBox="1"/>
          <p:nvPr/>
        </p:nvSpPr>
        <p:spPr>
          <a:xfrm>
            <a:off x="7838177" y="1954087"/>
            <a:ext cx="313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sp>
        <p:nvSpPr>
          <p:cNvPr id="329" name="矩形: 圓角 328">
            <a:extLst>
              <a:ext uri="{FF2B5EF4-FFF2-40B4-BE49-F238E27FC236}">
                <a16:creationId xmlns:a16="http://schemas.microsoft.com/office/drawing/2014/main" id="{A03190C2-1170-0000-6422-39363830D6D3}"/>
              </a:ext>
            </a:extLst>
          </p:cNvPr>
          <p:cNvSpPr/>
          <p:nvPr/>
        </p:nvSpPr>
        <p:spPr>
          <a:xfrm rot="16200000">
            <a:off x="6866989" y="3397933"/>
            <a:ext cx="2046660" cy="48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0" name="直線單箭頭接點 329">
            <a:extLst>
              <a:ext uri="{FF2B5EF4-FFF2-40B4-BE49-F238E27FC236}">
                <a16:creationId xmlns:a16="http://schemas.microsoft.com/office/drawing/2014/main" id="{2A3288BC-520A-88E2-1962-059732843912}"/>
              </a:ext>
            </a:extLst>
          </p:cNvPr>
          <p:cNvCxnSpPr>
            <a:cxnSpLocks/>
          </p:cNvCxnSpPr>
          <p:nvPr/>
        </p:nvCxnSpPr>
        <p:spPr>
          <a:xfrm>
            <a:off x="3437569" y="4387331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: 圓角 330">
            <a:extLst>
              <a:ext uri="{FF2B5EF4-FFF2-40B4-BE49-F238E27FC236}">
                <a16:creationId xmlns:a16="http://schemas.microsoft.com/office/drawing/2014/main" id="{643A553D-4AC7-9812-2936-905CDD71439B}"/>
              </a:ext>
            </a:extLst>
          </p:cNvPr>
          <p:cNvSpPr/>
          <p:nvPr/>
        </p:nvSpPr>
        <p:spPr>
          <a:xfrm rot="16200000">
            <a:off x="3094184" y="3594501"/>
            <a:ext cx="1642613" cy="4903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projection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2" name="矩形: 圓角 331">
            <a:extLst>
              <a:ext uri="{FF2B5EF4-FFF2-40B4-BE49-F238E27FC236}">
                <a16:creationId xmlns:a16="http://schemas.microsoft.com/office/drawing/2014/main" id="{1C263C5E-27DD-32BE-454B-CC4F91C520B2}"/>
              </a:ext>
            </a:extLst>
          </p:cNvPr>
          <p:cNvSpPr/>
          <p:nvPr/>
        </p:nvSpPr>
        <p:spPr>
          <a:xfrm>
            <a:off x="3933317" y="2729025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 + 1) * 512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3" name="矩形: 圓角 332">
            <a:extLst>
              <a:ext uri="{FF2B5EF4-FFF2-40B4-BE49-F238E27FC236}">
                <a16:creationId xmlns:a16="http://schemas.microsoft.com/office/drawing/2014/main" id="{DC7C355F-A1D9-6EDB-6A46-8ED5226F3652}"/>
              </a:ext>
            </a:extLst>
          </p:cNvPr>
          <p:cNvSpPr/>
          <p:nvPr/>
        </p:nvSpPr>
        <p:spPr>
          <a:xfrm rot="16200000">
            <a:off x="5578565" y="3528433"/>
            <a:ext cx="1779892" cy="4903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4" name="直線單箭頭接點 333">
            <a:extLst>
              <a:ext uri="{FF2B5EF4-FFF2-40B4-BE49-F238E27FC236}">
                <a16:creationId xmlns:a16="http://schemas.microsoft.com/office/drawing/2014/main" id="{FF028C61-C34C-A94E-FEC7-78F3F5FCBEFC}"/>
              </a:ext>
            </a:extLst>
          </p:cNvPr>
          <p:cNvCxnSpPr>
            <a:cxnSpLocks/>
          </p:cNvCxnSpPr>
          <p:nvPr/>
        </p:nvCxnSpPr>
        <p:spPr>
          <a:xfrm>
            <a:off x="3456823" y="3568428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線單箭頭接點 334">
            <a:extLst>
              <a:ext uri="{FF2B5EF4-FFF2-40B4-BE49-F238E27FC236}">
                <a16:creationId xmlns:a16="http://schemas.microsoft.com/office/drawing/2014/main" id="{72149285-279A-C473-1B64-4CD0A8EE6BAD}"/>
              </a:ext>
            </a:extLst>
          </p:cNvPr>
          <p:cNvCxnSpPr>
            <a:cxnSpLocks/>
          </p:cNvCxnSpPr>
          <p:nvPr/>
        </p:nvCxnSpPr>
        <p:spPr>
          <a:xfrm>
            <a:off x="3458052" y="383708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id="{4E1E0A08-1B92-DC05-3386-6C776B9935FA}"/>
              </a:ext>
            </a:extLst>
          </p:cNvPr>
          <p:cNvSpPr/>
          <p:nvPr/>
        </p:nvSpPr>
        <p:spPr>
          <a:xfrm>
            <a:off x="4390165" y="3208834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7" name="矩形: 圓角 336">
            <a:extLst>
              <a:ext uri="{FF2B5EF4-FFF2-40B4-BE49-F238E27FC236}">
                <a16:creationId xmlns:a16="http://schemas.microsoft.com/office/drawing/2014/main" id="{C8F3ACBC-9741-BBCA-271D-686030CB6F8D}"/>
              </a:ext>
            </a:extLst>
          </p:cNvPr>
          <p:cNvSpPr/>
          <p:nvPr/>
        </p:nvSpPr>
        <p:spPr>
          <a:xfrm>
            <a:off x="3950936" y="3179377"/>
            <a:ext cx="2527913" cy="21714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CLS</a:t>
            </a:r>
            <a:endParaRPr lang="zh-TW" altLang="en-US" sz="1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3" name="直線單箭頭接點 362">
            <a:extLst>
              <a:ext uri="{FF2B5EF4-FFF2-40B4-BE49-F238E27FC236}">
                <a16:creationId xmlns:a16="http://schemas.microsoft.com/office/drawing/2014/main" id="{A65BC92D-EBA4-9F9F-5A14-13F3824CF723}"/>
              </a:ext>
            </a:extLst>
          </p:cNvPr>
          <p:cNvCxnSpPr>
            <a:cxnSpLocks/>
          </p:cNvCxnSpPr>
          <p:nvPr/>
        </p:nvCxnSpPr>
        <p:spPr>
          <a:xfrm>
            <a:off x="6007368" y="3298834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單箭頭接點 368">
            <a:extLst>
              <a:ext uri="{FF2B5EF4-FFF2-40B4-BE49-F238E27FC236}">
                <a16:creationId xmlns:a16="http://schemas.microsoft.com/office/drawing/2014/main" id="{BEE4D8BC-4FF0-3ECC-0F46-9BC085392172}"/>
              </a:ext>
            </a:extLst>
          </p:cNvPr>
          <p:cNvCxnSpPr>
            <a:cxnSpLocks/>
          </p:cNvCxnSpPr>
          <p:nvPr/>
        </p:nvCxnSpPr>
        <p:spPr>
          <a:xfrm>
            <a:off x="7404518" y="3293030"/>
            <a:ext cx="21325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文字方塊 369">
            <a:extLst>
              <a:ext uri="{FF2B5EF4-FFF2-40B4-BE49-F238E27FC236}">
                <a16:creationId xmlns:a16="http://schemas.microsoft.com/office/drawing/2014/main" id="{3EDF2D1F-10B6-7A40-2BA9-B3909C38C516}"/>
              </a:ext>
            </a:extLst>
          </p:cNvPr>
          <p:cNvSpPr txBox="1"/>
          <p:nvPr/>
        </p:nvSpPr>
        <p:spPr>
          <a:xfrm>
            <a:off x="8226511" y="3118671"/>
            <a:ext cx="240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cxnSp>
        <p:nvCxnSpPr>
          <p:cNvPr id="371" name="直線單箭頭接點 370">
            <a:extLst>
              <a:ext uri="{FF2B5EF4-FFF2-40B4-BE49-F238E27FC236}">
                <a16:creationId xmlns:a16="http://schemas.microsoft.com/office/drawing/2014/main" id="{EB3DF376-7788-CF38-BD1E-8EB9503EA632}"/>
              </a:ext>
            </a:extLst>
          </p:cNvPr>
          <p:cNvCxnSpPr>
            <a:cxnSpLocks/>
          </p:cNvCxnSpPr>
          <p:nvPr/>
        </p:nvCxnSpPr>
        <p:spPr>
          <a:xfrm flipV="1">
            <a:off x="8146563" y="3293030"/>
            <a:ext cx="250987" cy="388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矩形: 圓角 385">
            <a:extLst>
              <a:ext uri="{FF2B5EF4-FFF2-40B4-BE49-F238E27FC236}">
                <a16:creationId xmlns:a16="http://schemas.microsoft.com/office/drawing/2014/main" id="{7BE1EE40-B95A-0A1D-F5E7-705C465E6795}"/>
              </a:ext>
            </a:extLst>
          </p:cNvPr>
          <p:cNvSpPr/>
          <p:nvPr/>
        </p:nvSpPr>
        <p:spPr>
          <a:xfrm>
            <a:off x="1369057" y="3015576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C6F805EC-F25D-D7ED-F318-23CA00C1DB33}"/>
              </a:ext>
            </a:extLst>
          </p:cNvPr>
          <p:cNvSpPr/>
          <p:nvPr/>
        </p:nvSpPr>
        <p:spPr>
          <a:xfrm>
            <a:off x="1825530" y="3481583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8" name="文字方塊 387">
            <a:extLst>
              <a:ext uri="{FF2B5EF4-FFF2-40B4-BE49-F238E27FC236}">
                <a16:creationId xmlns:a16="http://schemas.microsoft.com/office/drawing/2014/main" id="{F3DEFE36-E1BE-6E89-35B3-A2F8163229CB}"/>
              </a:ext>
            </a:extLst>
          </p:cNvPr>
          <p:cNvSpPr txBox="1"/>
          <p:nvPr/>
        </p:nvSpPr>
        <p:spPr>
          <a:xfrm rot="16200000">
            <a:off x="1816588" y="419923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9" name="直線接點 388">
            <a:extLst>
              <a:ext uri="{FF2B5EF4-FFF2-40B4-BE49-F238E27FC236}">
                <a16:creationId xmlns:a16="http://schemas.microsoft.com/office/drawing/2014/main" id="{2E7F5EA5-E132-99D8-3339-6BB436512BB5}"/>
              </a:ext>
            </a:extLst>
          </p:cNvPr>
          <p:cNvCxnSpPr>
            <a:cxnSpLocks/>
          </p:cNvCxnSpPr>
          <p:nvPr/>
        </p:nvCxnSpPr>
        <p:spPr>
          <a:xfrm>
            <a:off x="2032230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接點 389">
            <a:extLst>
              <a:ext uri="{FF2B5EF4-FFF2-40B4-BE49-F238E27FC236}">
                <a16:creationId xmlns:a16="http://schemas.microsoft.com/office/drawing/2014/main" id="{0777EB95-9540-801C-ED5A-EC0BED9EC081}"/>
              </a:ext>
            </a:extLst>
          </p:cNvPr>
          <p:cNvCxnSpPr>
            <a:cxnSpLocks/>
          </p:cNvCxnSpPr>
          <p:nvPr/>
        </p:nvCxnSpPr>
        <p:spPr>
          <a:xfrm>
            <a:off x="2223959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接點 390">
            <a:extLst>
              <a:ext uri="{FF2B5EF4-FFF2-40B4-BE49-F238E27FC236}">
                <a16:creationId xmlns:a16="http://schemas.microsoft.com/office/drawing/2014/main" id="{6DE87189-AB32-1FB8-A884-2FC1FE02AC45}"/>
              </a:ext>
            </a:extLst>
          </p:cNvPr>
          <p:cNvCxnSpPr>
            <a:cxnSpLocks/>
          </p:cNvCxnSpPr>
          <p:nvPr/>
        </p:nvCxnSpPr>
        <p:spPr>
          <a:xfrm>
            <a:off x="2411464" y="34815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接點 391">
            <a:extLst>
              <a:ext uri="{FF2B5EF4-FFF2-40B4-BE49-F238E27FC236}">
                <a16:creationId xmlns:a16="http://schemas.microsoft.com/office/drawing/2014/main" id="{9AD5DDBD-25AF-4E6C-17EF-1FF24AF419D9}"/>
              </a:ext>
            </a:extLst>
          </p:cNvPr>
          <p:cNvCxnSpPr>
            <a:cxnSpLocks/>
          </p:cNvCxnSpPr>
          <p:nvPr/>
        </p:nvCxnSpPr>
        <p:spPr>
          <a:xfrm>
            <a:off x="3241130" y="348596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文字方塊 392">
            <a:extLst>
              <a:ext uri="{FF2B5EF4-FFF2-40B4-BE49-F238E27FC236}">
                <a16:creationId xmlns:a16="http://schemas.microsoft.com/office/drawing/2014/main" id="{3B8FB037-5C47-2B10-5CF0-4C6E3DE54977}"/>
              </a:ext>
            </a:extLst>
          </p:cNvPr>
          <p:cNvSpPr txBox="1"/>
          <p:nvPr/>
        </p:nvSpPr>
        <p:spPr>
          <a:xfrm>
            <a:off x="2047823" y="332004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矩形 393">
            <a:extLst>
              <a:ext uri="{FF2B5EF4-FFF2-40B4-BE49-F238E27FC236}">
                <a16:creationId xmlns:a16="http://schemas.microsoft.com/office/drawing/2014/main" id="{A84C5941-E059-9FE0-6297-3482D99642CA}"/>
              </a:ext>
            </a:extLst>
          </p:cNvPr>
          <p:cNvSpPr/>
          <p:nvPr/>
        </p:nvSpPr>
        <p:spPr>
          <a:xfrm>
            <a:off x="1829106" y="3750234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5" name="直線接點 394">
            <a:extLst>
              <a:ext uri="{FF2B5EF4-FFF2-40B4-BE49-F238E27FC236}">
                <a16:creationId xmlns:a16="http://schemas.microsoft.com/office/drawing/2014/main" id="{2C650A29-3720-F846-6751-B2FBE11B9551}"/>
              </a:ext>
            </a:extLst>
          </p:cNvPr>
          <p:cNvCxnSpPr>
            <a:cxnSpLocks/>
          </p:cNvCxnSpPr>
          <p:nvPr/>
        </p:nvCxnSpPr>
        <p:spPr>
          <a:xfrm>
            <a:off x="2035806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線接點 395">
            <a:extLst>
              <a:ext uri="{FF2B5EF4-FFF2-40B4-BE49-F238E27FC236}">
                <a16:creationId xmlns:a16="http://schemas.microsoft.com/office/drawing/2014/main" id="{998CD0E5-8ECB-F566-E196-84FE5EC8493C}"/>
              </a:ext>
            </a:extLst>
          </p:cNvPr>
          <p:cNvCxnSpPr>
            <a:cxnSpLocks/>
          </p:cNvCxnSpPr>
          <p:nvPr/>
        </p:nvCxnSpPr>
        <p:spPr>
          <a:xfrm>
            <a:off x="2227535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接點 396">
            <a:extLst>
              <a:ext uri="{FF2B5EF4-FFF2-40B4-BE49-F238E27FC236}">
                <a16:creationId xmlns:a16="http://schemas.microsoft.com/office/drawing/2014/main" id="{DAA7DB3D-73CC-1E14-7764-C531B640F954}"/>
              </a:ext>
            </a:extLst>
          </p:cNvPr>
          <p:cNvCxnSpPr>
            <a:cxnSpLocks/>
          </p:cNvCxnSpPr>
          <p:nvPr/>
        </p:nvCxnSpPr>
        <p:spPr>
          <a:xfrm>
            <a:off x="2415040" y="375023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接點 397">
            <a:extLst>
              <a:ext uri="{FF2B5EF4-FFF2-40B4-BE49-F238E27FC236}">
                <a16:creationId xmlns:a16="http://schemas.microsoft.com/office/drawing/2014/main" id="{8A393DF3-6CBA-8313-2EEA-DA3F69EC4BA9}"/>
              </a:ext>
            </a:extLst>
          </p:cNvPr>
          <p:cNvCxnSpPr>
            <a:cxnSpLocks/>
          </p:cNvCxnSpPr>
          <p:nvPr/>
        </p:nvCxnSpPr>
        <p:spPr>
          <a:xfrm>
            <a:off x="3244706" y="375461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文字方塊 398">
            <a:extLst>
              <a:ext uri="{FF2B5EF4-FFF2-40B4-BE49-F238E27FC236}">
                <a16:creationId xmlns:a16="http://schemas.microsoft.com/office/drawing/2014/main" id="{12FBCC7F-12C8-9BE9-4535-DE7A6E3EAE5D}"/>
              </a:ext>
            </a:extLst>
          </p:cNvPr>
          <p:cNvSpPr txBox="1"/>
          <p:nvPr/>
        </p:nvSpPr>
        <p:spPr>
          <a:xfrm>
            <a:off x="2051399" y="3588694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0" name="矩形 399">
            <a:extLst>
              <a:ext uri="{FF2B5EF4-FFF2-40B4-BE49-F238E27FC236}">
                <a16:creationId xmlns:a16="http://schemas.microsoft.com/office/drawing/2014/main" id="{28B248C8-E511-5A7C-2359-591CB79182AA}"/>
              </a:ext>
            </a:extLst>
          </p:cNvPr>
          <p:cNvSpPr/>
          <p:nvPr/>
        </p:nvSpPr>
        <p:spPr>
          <a:xfrm>
            <a:off x="1825530" y="428951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01" name="直線接點 400">
            <a:extLst>
              <a:ext uri="{FF2B5EF4-FFF2-40B4-BE49-F238E27FC236}">
                <a16:creationId xmlns:a16="http://schemas.microsoft.com/office/drawing/2014/main" id="{F102A332-CCF8-1F5A-45D9-65E8C813CBFD}"/>
              </a:ext>
            </a:extLst>
          </p:cNvPr>
          <p:cNvCxnSpPr>
            <a:cxnSpLocks/>
          </p:cNvCxnSpPr>
          <p:nvPr/>
        </p:nvCxnSpPr>
        <p:spPr>
          <a:xfrm>
            <a:off x="2032230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線接點 401">
            <a:extLst>
              <a:ext uri="{FF2B5EF4-FFF2-40B4-BE49-F238E27FC236}">
                <a16:creationId xmlns:a16="http://schemas.microsoft.com/office/drawing/2014/main" id="{20129220-9E3C-1758-BDC7-940308F61C38}"/>
              </a:ext>
            </a:extLst>
          </p:cNvPr>
          <p:cNvCxnSpPr>
            <a:cxnSpLocks/>
          </p:cNvCxnSpPr>
          <p:nvPr/>
        </p:nvCxnSpPr>
        <p:spPr>
          <a:xfrm>
            <a:off x="2223959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接點 402">
            <a:extLst>
              <a:ext uri="{FF2B5EF4-FFF2-40B4-BE49-F238E27FC236}">
                <a16:creationId xmlns:a16="http://schemas.microsoft.com/office/drawing/2014/main" id="{C7DA07C2-D1E5-C63D-5102-B2C6F6E4AED7}"/>
              </a:ext>
            </a:extLst>
          </p:cNvPr>
          <p:cNvCxnSpPr>
            <a:cxnSpLocks/>
          </p:cNvCxnSpPr>
          <p:nvPr/>
        </p:nvCxnSpPr>
        <p:spPr>
          <a:xfrm>
            <a:off x="2411464" y="428951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線接點 403">
            <a:extLst>
              <a:ext uri="{FF2B5EF4-FFF2-40B4-BE49-F238E27FC236}">
                <a16:creationId xmlns:a16="http://schemas.microsoft.com/office/drawing/2014/main" id="{D3F4B5AB-E5AB-86CC-279E-62487855AFF4}"/>
              </a:ext>
            </a:extLst>
          </p:cNvPr>
          <p:cNvCxnSpPr>
            <a:cxnSpLocks/>
          </p:cNvCxnSpPr>
          <p:nvPr/>
        </p:nvCxnSpPr>
        <p:spPr>
          <a:xfrm>
            <a:off x="3241130" y="429389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文字方塊 404">
            <a:extLst>
              <a:ext uri="{FF2B5EF4-FFF2-40B4-BE49-F238E27FC236}">
                <a16:creationId xmlns:a16="http://schemas.microsoft.com/office/drawing/2014/main" id="{88170295-3533-F451-D20B-7AC675A6D9A2}"/>
              </a:ext>
            </a:extLst>
          </p:cNvPr>
          <p:cNvSpPr txBox="1"/>
          <p:nvPr/>
        </p:nvSpPr>
        <p:spPr>
          <a:xfrm>
            <a:off x="2039988" y="413737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6" name="直線單箭頭接點 405">
            <a:extLst>
              <a:ext uri="{FF2B5EF4-FFF2-40B4-BE49-F238E27FC236}">
                <a16:creationId xmlns:a16="http://schemas.microsoft.com/office/drawing/2014/main" id="{B45C200B-B2D1-EE81-474E-D1AACA662E8F}"/>
              </a:ext>
            </a:extLst>
          </p:cNvPr>
          <p:cNvCxnSpPr>
            <a:cxnSpLocks/>
          </p:cNvCxnSpPr>
          <p:nvPr/>
        </p:nvCxnSpPr>
        <p:spPr>
          <a:xfrm>
            <a:off x="4172179" y="4393140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線單箭頭接點 406">
            <a:extLst>
              <a:ext uri="{FF2B5EF4-FFF2-40B4-BE49-F238E27FC236}">
                <a16:creationId xmlns:a16="http://schemas.microsoft.com/office/drawing/2014/main" id="{E6F558C9-143F-2B2E-7A23-B2C89805E96F}"/>
              </a:ext>
            </a:extLst>
          </p:cNvPr>
          <p:cNvCxnSpPr>
            <a:cxnSpLocks/>
          </p:cNvCxnSpPr>
          <p:nvPr/>
        </p:nvCxnSpPr>
        <p:spPr>
          <a:xfrm>
            <a:off x="4182102" y="357423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單箭頭接點 407">
            <a:extLst>
              <a:ext uri="{FF2B5EF4-FFF2-40B4-BE49-F238E27FC236}">
                <a16:creationId xmlns:a16="http://schemas.microsoft.com/office/drawing/2014/main" id="{11748CE2-0768-E11E-C00B-80D0BD3D55F4}"/>
              </a:ext>
            </a:extLst>
          </p:cNvPr>
          <p:cNvCxnSpPr>
            <a:cxnSpLocks/>
          </p:cNvCxnSpPr>
          <p:nvPr/>
        </p:nvCxnSpPr>
        <p:spPr>
          <a:xfrm>
            <a:off x="4183331" y="3842896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矩形 408">
            <a:extLst>
              <a:ext uri="{FF2B5EF4-FFF2-40B4-BE49-F238E27FC236}">
                <a16:creationId xmlns:a16="http://schemas.microsoft.com/office/drawing/2014/main" id="{A25962EB-A4D3-A184-61E7-290725389B81}"/>
              </a:ext>
            </a:extLst>
          </p:cNvPr>
          <p:cNvSpPr/>
          <p:nvPr/>
        </p:nvSpPr>
        <p:spPr>
          <a:xfrm>
            <a:off x="4384629" y="348574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10" name="直線接點 409">
            <a:extLst>
              <a:ext uri="{FF2B5EF4-FFF2-40B4-BE49-F238E27FC236}">
                <a16:creationId xmlns:a16="http://schemas.microsoft.com/office/drawing/2014/main" id="{184DBC56-D203-23B2-B13A-E5F0413527B9}"/>
              </a:ext>
            </a:extLst>
          </p:cNvPr>
          <p:cNvCxnSpPr>
            <a:cxnSpLocks/>
          </p:cNvCxnSpPr>
          <p:nvPr/>
        </p:nvCxnSpPr>
        <p:spPr>
          <a:xfrm>
            <a:off x="4591329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B0EFDB6F-B839-CCB6-0470-C23E1CE7D6E6}"/>
              </a:ext>
            </a:extLst>
          </p:cNvPr>
          <p:cNvCxnSpPr>
            <a:cxnSpLocks/>
          </p:cNvCxnSpPr>
          <p:nvPr/>
        </p:nvCxnSpPr>
        <p:spPr>
          <a:xfrm>
            <a:off x="4783058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AD21259E-9C90-66E3-2F40-593551C8E186}"/>
              </a:ext>
            </a:extLst>
          </p:cNvPr>
          <p:cNvCxnSpPr>
            <a:cxnSpLocks/>
          </p:cNvCxnSpPr>
          <p:nvPr/>
        </p:nvCxnSpPr>
        <p:spPr>
          <a:xfrm>
            <a:off x="4970563" y="34857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線接點 412">
            <a:extLst>
              <a:ext uri="{FF2B5EF4-FFF2-40B4-BE49-F238E27FC236}">
                <a16:creationId xmlns:a16="http://schemas.microsoft.com/office/drawing/2014/main" id="{943882CF-4605-1ADD-22B0-13DA76A7EBB3}"/>
              </a:ext>
            </a:extLst>
          </p:cNvPr>
          <p:cNvCxnSpPr>
            <a:cxnSpLocks/>
          </p:cNvCxnSpPr>
          <p:nvPr/>
        </p:nvCxnSpPr>
        <p:spPr>
          <a:xfrm>
            <a:off x="5800229" y="349012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文字方塊 413">
            <a:extLst>
              <a:ext uri="{FF2B5EF4-FFF2-40B4-BE49-F238E27FC236}">
                <a16:creationId xmlns:a16="http://schemas.microsoft.com/office/drawing/2014/main" id="{A24CDF29-6D0E-9C87-0C3F-D202EBBEB8F1}"/>
              </a:ext>
            </a:extLst>
          </p:cNvPr>
          <p:cNvSpPr txBox="1"/>
          <p:nvPr/>
        </p:nvSpPr>
        <p:spPr>
          <a:xfrm>
            <a:off x="4606922" y="332420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矩形 414">
            <a:extLst>
              <a:ext uri="{FF2B5EF4-FFF2-40B4-BE49-F238E27FC236}">
                <a16:creationId xmlns:a16="http://schemas.microsoft.com/office/drawing/2014/main" id="{2A413D13-C4D1-B663-0670-6889076E889F}"/>
              </a:ext>
            </a:extLst>
          </p:cNvPr>
          <p:cNvSpPr/>
          <p:nvPr/>
        </p:nvSpPr>
        <p:spPr>
          <a:xfrm>
            <a:off x="4388205" y="375439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16" name="直線接點 415">
            <a:extLst>
              <a:ext uri="{FF2B5EF4-FFF2-40B4-BE49-F238E27FC236}">
                <a16:creationId xmlns:a16="http://schemas.microsoft.com/office/drawing/2014/main" id="{2D1266B0-87CA-4902-382F-65AA3E03EE96}"/>
              </a:ext>
            </a:extLst>
          </p:cNvPr>
          <p:cNvCxnSpPr>
            <a:cxnSpLocks/>
          </p:cNvCxnSpPr>
          <p:nvPr/>
        </p:nvCxnSpPr>
        <p:spPr>
          <a:xfrm>
            <a:off x="4594905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線接點 416">
            <a:extLst>
              <a:ext uri="{FF2B5EF4-FFF2-40B4-BE49-F238E27FC236}">
                <a16:creationId xmlns:a16="http://schemas.microsoft.com/office/drawing/2014/main" id="{ABEE2E7B-BA23-A988-7EF5-0D083B62B0F3}"/>
              </a:ext>
            </a:extLst>
          </p:cNvPr>
          <p:cNvCxnSpPr>
            <a:cxnSpLocks/>
          </p:cNvCxnSpPr>
          <p:nvPr/>
        </p:nvCxnSpPr>
        <p:spPr>
          <a:xfrm>
            <a:off x="4786634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接點 417">
            <a:extLst>
              <a:ext uri="{FF2B5EF4-FFF2-40B4-BE49-F238E27FC236}">
                <a16:creationId xmlns:a16="http://schemas.microsoft.com/office/drawing/2014/main" id="{7303329C-80A9-EDEF-A661-BCFAE5E292C7}"/>
              </a:ext>
            </a:extLst>
          </p:cNvPr>
          <p:cNvCxnSpPr>
            <a:cxnSpLocks/>
          </p:cNvCxnSpPr>
          <p:nvPr/>
        </p:nvCxnSpPr>
        <p:spPr>
          <a:xfrm>
            <a:off x="4974139" y="37543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線接點 418">
            <a:extLst>
              <a:ext uri="{FF2B5EF4-FFF2-40B4-BE49-F238E27FC236}">
                <a16:creationId xmlns:a16="http://schemas.microsoft.com/office/drawing/2014/main" id="{44F1454C-5CAA-E7B4-8CF0-F690F0CFF13A}"/>
              </a:ext>
            </a:extLst>
          </p:cNvPr>
          <p:cNvCxnSpPr>
            <a:cxnSpLocks/>
          </p:cNvCxnSpPr>
          <p:nvPr/>
        </p:nvCxnSpPr>
        <p:spPr>
          <a:xfrm>
            <a:off x="5803805" y="375877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文字方塊 419">
            <a:extLst>
              <a:ext uri="{FF2B5EF4-FFF2-40B4-BE49-F238E27FC236}">
                <a16:creationId xmlns:a16="http://schemas.microsoft.com/office/drawing/2014/main" id="{4120AA96-1EB4-BE88-588D-C1839D4074BF}"/>
              </a:ext>
            </a:extLst>
          </p:cNvPr>
          <p:cNvSpPr txBox="1"/>
          <p:nvPr/>
        </p:nvSpPr>
        <p:spPr>
          <a:xfrm>
            <a:off x="4610498" y="3592858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矩形 420">
            <a:extLst>
              <a:ext uri="{FF2B5EF4-FFF2-40B4-BE49-F238E27FC236}">
                <a16:creationId xmlns:a16="http://schemas.microsoft.com/office/drawing/2014/main" id="{933B2ACB-FCDC-0FE6-AD26-880D165661EF}"/>
              </a:ext>
            </a:extLst>
          </p:cNvPr>
          <p:cNvSpPr/>
          <p:nvPr/>
        </p:nvSpPr>
        <p:spPr>
          <a:xfrm>
            <a:off x="4384629" y="429367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22" name="直線接點 421">
            <a:extLst>
              <a:ext uri="{FF2B5EF4-FFF2-40B4-BE49-F238E27FC236}">
                <a16:creationId xmlns:a16="http://schemas.microsoft.com/office/drawing/2014/main" id="{938F11E9-5765-6EB5-AE87-AB776FFE9699}"/>
              </a:ext>
            </a:extLst>
          </p:cNvPr>
          <p:cNvCxnSpPr>
            <a:cxnSpLocks/>
          </p:cNvCxnSpPr>
          <p:nvPr/>
        </p:nvCxnSpPr>
        <p:spPr>
          <a:xfrm>
            <a:off x="4591329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線接點 422">
            <a:extLst>
              <a:ext uri="{FF2B5EF4-FFF2-40B4-BE49-F238E27FC236}">
                <a16:creationId xmlns:a16="http://schemas.microsoft.com/office/drawing/2014/main" id="{7F225717-5F02-8F10-D27A-81965F5F33D2}"/>
              </a:ext>
            </a:extLst>
          </p:cNvPr>
          <p:cNvCxnSpPr>
            <a:cxnSpLocks/>
          </p:cNvCxnSpPr>
          <p:nvPr/>
        </p:nvCxnSpPr>
        <p:spPr>
          <a:xfrm>
            <a:off x="4783058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接點 423">
            <a:extLst>
              <a:ext uri="{FF2B5EF4-FFF2-40B4-BE49-F238E27FC236}">
                <a16:creationId xmlns:a16="http://schemas.microsoft.com/office/drawing/2014/main" id="{0830C79F-A6B6-679A-B2A4-425C19651BDC}"/>
              </a:ext>
            </a:extLst>
          </p:cNvPr>
          <p:cNvCxnSpPr>
            <a:cxnSpLocks/>
          </p:cNvCxnSpPr>
          <p:nvPr/>
        </p:nvCxnSpPr>
        <p:spPr>
          <a:xfrm>
            <a:off x="4970563" y="42936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接點 424">
            <a:extLst>
              <a:ext uri="{FF2B5EF4-FFF2-40B4-BE49-F238E27FC236}">
                <a16:creationId xmlns:a16="http://schemas.microsoft.com/office/drawing/2014/main" id="{B158E119-21C0-7549-016A-6EFA13048BF1}"/>
              </a:ext>
            </a:extLst>
          </p:cNvPr>
          <p:cNvCxnSpPr>
            <a:cxnSpLocks/>
          </p:cNvCxnSpPr>
          <p:nvPr/>
        </p:nvCxnSpPr>
        <p:spPr>
          <a:xfrm>
            <a:off x="5800229" y="429805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文字方塊 425">
            <a:extLst>
              <a:ext uri="{FF2B5EF4-FFF2-40B4-BE49-F238E27FC236}">
                <a16:creationId xmlns:a16="http://schemas.microsoft.com/office/drawing/2014/main" id="{05F14F66-62E6-CF81-84DC-4054F7E63590}"/>
              </a:ext>
            </a:extLst>
          </p:cNvPr>
          <p:cNvSpPr txBox="1"/>
          <p:nvPr/>
        </p:nvSpPr>
        <p:spPr>
          <a:xfrm>
            <a:off x="4599087" y="414154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7" name="直線單箭頭接點 426">
            <a:extLst>
              <a:ext uri="{FF2B5EF4-FFF2-40B4-BE49-F238E27FC236}">
                <a16:creationId xmlns:a16="http://schemas.microsoft.com/office/drawing/2014/main" id="{B6810768-1318-8271-0139-CD67727A19B8}"/>
              </a:ext>
            </a:extLst>
          </p:cNvPr>
          <p:cNvCxnSpPr>
            <a:cxnSpLocks/>
          </p:cNvCxnSpPr>
          <p:nvPr/>
        </p:nvCxnSpPr>
        <p:spPr>
          <a:xfrm>
            <a:off x="6002808" y="4385311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單箭頭接點 427">
            <a:extLst>
              <a:ext uri="{FF2B5EF4-FFF2-40B4-BE49-F238E27FC236}">
                <a16:creationId xmlns:a16="http://schemas.microsoft.com/office/drawing/2014/main" id="{FB025BB4-275C-88BC-D74F-294B7C6D3D2A}"/>
              </a:ext>
            </a:extLst>
          </p:cNvPr>
          <p:cNvCxnSpPr>
            <a:cxnSpLocks/>
          </p:cNvCxnSpPr>
          <p:nvPr/>
        </p:nvCxnSpPr>
        <p:spPr>
          <a:xfrm>
            <a:off x="6003400" y="3575739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線單箭頭接點 428">
            <a:extLst>
              <a:ext uri="{FF2B5EF4-FFF2-40B4-BE49-F238E27FC236}">
                <a16:creationId xmlns:a16="http://schemas.microsoft.com/office/drawing/2014/main" id="{79C2A05B-435C-4F3E-9A17-4066F32D5970}"/>
              </a:ext>
            </a:extLst>
          </p:cNvPr>
          <p:cNvCxnSpPr>
            <a:cxnSpLocks/>
          </p:cNvCxnSpPr>
          <p:nvPr/>
        </p:nvCxnSpPr>
        <p:spPr>
          <a:xfrm>
            <a:off x="6004629" y="3844398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矩形: 圓角 429">
            <a:extLst>
              <a:ext uri="{FF2B5EF4-FFF2-40B4-BE49-F238E27FC236}">
                <a16:creationId xmlns:a16="http://schemas.microsoft.com/office/drawing/2014/main" id="{C6D781EE-2914-1014-3D9B-3684C5821B93}"/>
              </a:ext>
            </a:extLst>
          </p:cNvPr>
          <p:cNvSpPr/>
          <p:nvPr/>
        </p:nvSpPr>
        <p:spPr>
          <a:xfrm rot="16200000">
            <a:off x="6291218" y="3532491"/>
            <a:ext cx="1779892" cy="49038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1" name="直線單箭頭接點 430">
            <a:extLst>
              <a:ext uri="{FF2B5EF4-FFF2-40B4-BE49-F238E27FC236}">
                <a16:creationId xmlns:a16="http://schemas.microsoft.com/office/drawing/2014/main" id="{66D4BD17-7DB1-2385-D8AC-F6989B0863F1}"/>
              </a:ext>
            </a:extLst>
          </p:cNvPr>
          <p:cNvCxnSpPr>
            <a:cxnSpLocks/>
          </p:cNvCxnSpPr>
          <p:nvPr/>
        </p:nvCxnSpPr>
        <p:spPr>
          <a:xfrm>
            <a:off x="6720021" y="3302892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單箭頭接點 431">
            <a:extLst>
              <a:ext uri="{FF2B5EF4-FFF2-40B4-BE49-F238E27FC236}">
                <a16:creationId xmlns:a16="http://schemas.microsoft.com/office/drawing/2014/main" id="{63856B41-6E5D-8016-39E2-2742BAC011BE}"/>
              </a:ext>
            </a:extLst>
          </p:cNvPr>
          <p:cNvCxnSpPr>
            <a:cxnSpLocks/>
          </p:cNvCxnSpPr>
          <p:nvPr/>
        </p:nvCxnSpPr>
        <p:spPr>
          <a:xfrm>
            <a:off x="6715461" y="4389369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單箭頭接點 432">
            <a:extLst>
              <a:ext uri="{FF2B5EF4-FFF2-40B4-BE49-F238E27FC236}">
                <a16:creationId xmlns:a16="http://schemas.microsoft.com/office/drawing/2014/main" id="{9E1A9264-1622-18DB-278B-98DDBDED7B08}"/>
              </a:ext>
            </a:extLst>
          </p:cNvPr>
          <p:cNvCxnSpPr>
            <a:cxnSpLocks/>
          </p:cNvCxnSpPr>
          <p:nvPr/>
        </p:nvCxnSpPr>
        <p:spPr>
          <a:xfrm>
            <a:off x="6716053" y="3579797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單箭頭接點 433">
            <a:extLst>
              <a:ext uri="{FF2B5EF4-FFF2-40B4-BE49-F238E27FC236}">
                <a16:creationId xmlns:a16="http://schemas.microsoft.com/office/drawing/2014/main" id="{DBD7407A-EF51-E037-72D7-D9850584A695}"/>
              </a:ext>
            </a:extLst>
          </p:cNvPr>
          <p:cNvCxnSpPr>
            <a:cxnSpLocks/>
          </p:cNvCxnSpPr>
          <p:nvPr/>
        </p:nvCxnSpPr>
        <p:spPr>
          <a:xfrm>
            <a:off x="6717282" y="3848456"/>
            <a:ext cx="2137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矩形: 圓角 440">
            <a:extLst>
              <a:ext uri="{FF2B5EF4-FFF2-40B4-BE49-F238E27FC236}">
                <a16:creationId xmlns:a16="http://schemas.microsoft.com/office/drawing/2014/main" id="{61497CED-3AF9-E4B5-4974-F16FF22D33A5}"/>
              </a:ext>
            </a:extLst>
          </p:cNvPr>
          <p:cNvSpPr/>
          <p:nvPr/>
        </p:nvSpPr>
        <p:spPr>
          <a:xfrm>
            <a:off x="4980714" y="5478953"/>
            <a:ext cx="2041466" cy="42636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2" name="矩形: 圓角 441">
            <a:extLst>
              <a:ext uri="{FF2B5EF4-FFF2-40B4-BE49-F238E27FC236}">
                <a16:creationId xmlns:a16="http://schemas.microsoft.com/office/drawing/2014/main" id="{C8645C77-C5C6-6185-714F-2888C3FE4BFF}"/>
              </a:ext>
            </a:extLst>
          </p:cNvPr>
          <p:cNvSpPr/>
          <p:nvPr/>
        </p:nvSpPr>
        <p:spPr>
          <a:xfrm>
            <a:off x="1369057" y="4874389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* 2048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3" name="矩形 442">
            <a:extLst>
              <a:ext uri="{FF2B5EF4-FFF2-40B4-BE49-F238E27FC236}">
                <a16:creationId xmlns:a16="http://schemas.microsoft.com/office/drawing/2014/main" id="{82CFF9B5-EDE5-0E1A-3FEB-DE42EEAB1CD0}"/>
              </a:ext>
            </a:extLst>
          </p:cNvPr>
          <p:cNvSpPr/>
          <p:nvPr/>
        </p:nvSpPr>
        <p:spPr>
          <a:xfrm>
            <a:off x="1825530" y="534039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4" name="文字方塊 443">
            <a:extLst>
              <a:ext uri="{FF2B5EF4-FFF2-40B4-BE49-F238E27FC236}">
                <a16:creationId xmlns:a16="http://schemas.microsoft.com/office/drawing/2014/main" id="{CD528021-07EF-27B7-C66C-0D386F915D29}"/>
              </a:ext>
            </a:extLst>
          </p:cNvPr>
          <p:cNvSpPr txBox="1"/>
          <p:nvPr/>
        </p:nvSpPr>
        <p:spPr>
          <a:xfrm rot="16200000">
            <a:off x="1340727" y="576856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5" name="直線接點 444">
            <a:extLst>
              <a:ext uri="{FF2B5EF4-FFF2-40B4-BE49-F238E27FC236}">
                <a16:creationId xmlns:a16="http://schemas.microsoft.com/office/drawing/2014/main" id="{2B0E8621-0FF6-2C5C-0A61-DC79CE14B9DB}"/>
              </a:ext>
            </a:extLst>
          </p:cNvPr>
          <p:cNvCxnSpPr>
            <a:cxnSpLocks/>
          </p:cNvCxnSpPr>
          <p:nvPr/>
        </p:nvCxnSpPr>
        <p:spPr>
          <a:xfrm>
            <a:off x="2032230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線接點 445">
            <a:extLst>
              <a:ext uri="{FF2B5EF4-FFF2-40B4-BE49-F238E27FC236}">
                <a16:creationId xmlns:a16="http://schemas.microsoft.com/office/drawing/2014/main" id="{668D573D-5E45-A350-A250-F8360AA4DC7C}"/>
              </a:ext>
            </a:extLst>
          </p:cNvPr>
          <p:cNvCxnSpPr>
            <a:cxnSpLocks/>
          </p:cNvCxnSpPr>
          <p:nvPr/>
        </p:nvCxnSpPr>
        <p:spPr>
          <a:xfrm>
            <a:off x="2223959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線接點 446">
            <a:extLst>
              <a:ext uri="{FF2B5EF4-FFF2-40B4-BE49-F238E27FC236}">
                <a16:creationId xmlns:a16="http://schemas.microsoft.com/office/drawing/2014/main" id="{C57B76A5-3432-D329-CD19-97FED31AFFE1}"/>
              </a:ext>
            </a:extLst>
          </p:cNvPr>
          <p:cNvCxnSpPr>
            <a:cxnSpLocks/>
          </p:cNvCxnSpPr>
          <p:nvPr/>
        </p:nvCxnSpPr>
        <p:spPr>
          <a:xfrm>
            <a:off x="2411464" y="53403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接點 447">
            <a:extLst>
              <a:ext uri="{FF2B5EF4-FFF2-40B4-BE49-F238E27FC236}">
                <a16:creationId xmlns:a16="http://schemas.microsoft.com/office/drawing/2014/main" id="{CDC158B5-1742-6E1D-FCB2-BA8AA35A7705}"/>
              </a:ext>
            </a:extLst>
          </p:cNvPr>
          <p:cNvCxnSpPr>
            <a:cxnSpLocks/>
          </p:cNvCxnSpPr>
          <p:nvPr/>
        </p:nvCxnSpPr>
        <p:spPr>
          <a:xfrm>
            <a:off x="3241130" y="534477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矩形 448">
            <a:extLst>
              <a:ext uri="{FF2B5EF4-FFF2-40B4-BE49-F238E27FC236}">
                <a16:creationId xmlns:a16="http://schemas.microsoft.com/office/drawing/2014/main" id="{BB46BE07-358D-25AF-5ECF-E5C913C5B654}"/>
              </a:ext>
            </a:extLst>
          </p:cNvPr>
          <p:cNvSpPr/>
          <p:nvPr/>
        </p:nvSpPr>
        <p:spPr>
          <a:xfrm>
            <a:off x="1829106" y="560904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50" name="直線接點 449">
            <a:extLst>
              <a:ext uri="{FF2B5EF4-FFF2-40B4-BE49-F238E27FC236}">
                <a16:creationId xmlns:a16="http://schemas.microsoft.com/office/drawing/2014/main" id="{0987F411-A234-26CE-5371-DEE6646D704D}"/>
              </a:ext>
            </a:extLst>
          </p:cNvPr>
          <p:cNvCxnSpPr>
            <a:cxnSpLocks/>
          </p:cNvCxnSpPr>
          <p:nvPr/>
        </p:nvCxnSpPr>
        <p:spPr>
          <a:xfrm>
            <a:off x="2035806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線接點 450">
            <a:extLst>
              <a:ext uri="{FF2B5EF4-FFF2-40B4-BE49-F238E27FC236}">
                <a16:creationId xmlns:a16="http://schemas.microsoft.com/office/drawing/2014/main" id="{8A6DC518-9031-8A8D-C599-25057EA063C5}"/>
              </a:ext>
            </a:extLst>
          </p:cNvPr>
          <p:cNvCxnSpPr>
            <a:cxnSpLocks/>
          </p:cNvCxnSpPr>
          <p:nvPr/>
        </p:nvCxnSpPr>
        <p:spPr>
          <a:xfrm>
            <a:off x="2227535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線接點 451">
            <a:extLst>
              <a:ext uri="{FF2B5EF4-FFF2-40B4-BE49-F238E27FC236}">
                <a16:creationId xmlns:a16="http://schemas.microsoft.com/office/drawing/2014/main" id="{04A964D6-8207-B8B2-99F0-9C63CA06314A}"/>
              </a:ext>
            </a:extLst>
          </p:cNvPr>
          <p:cNvCxnSpPr>
            <a:cxnSpLocks/>
          </p:cNvCxnSpPr>
          <p:nvPr/>
        </p:nvCxnSpPr>
        <p:spPr>
          <a:xfrm>
            <a:off x="2415040" y="56090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線接點 452">
            <a:extLst>
              <a:ext uri="{FF2B5EF4-FFF2-40B4-BE49-F238E27FC236}">
                <a16:creationId xmlns:a16="http://schemas.microsoft.com/office/drawing/2014/main" id="{7CD6382F-2438-A91E-0290-8F5D7DC3486E}"/>
              </a:ext>
            </a:extLst>
          </p:cNvPr>
          <p:cNvCxnSpPr>
            <a:cxnSpLocks/>
          </p:cNvCxnSpPr>
          <p:nvPr/>
        </p:nvCxnSpPr>
        <p:spPr>
          <a:xfrm>
            <a:off x="3244706" y="561342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矩形 453">
            <a:extLst>
              <a:ext uri="{FF2B5EF4-FFF2-40B4-BE49-F238E27FC236}">
                <a16:creationId xmlns:a16="http://schemas.microsoft.com/office/drawing/2014/main" id="{57739007-1F3F-7743-406E-4DED6649EFB5}"/>
              </a:ext>
            </a:extLst>
          </p:cNvPr>
          <p:cNvSpPr/>
          <p:nvPr/>
        </p:nvSpPr>
        <p:spPr>
          <a:xfrm>
            <a:off x="1825530" y="61483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55" name="直線接點 454">
            <a:extLst>
              <a:ext uri="{FF2B5EF4-FFF2-40B4-BE49-F238E27FC236}">
                <a16:creationId xmlns:a16="http://schemas.microsoft.com/office/drawing/2014/main" id="{E6170D13-718F-815E-3272-222C31E7FD32}"/>
              </a:ext>
            </a:extLst>
          </p:cNvPr>
          <p:cNvCxnSpPr>
            <a:cxnSpLocks/>
          </p:cNvCxnSpPr>
          <p:nvPr/>
        </p:nvCxnSpPr>
        <p:spPr>
          <a:xfrm>
            <a:off x="2032230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線接點 455">
            <a:extLst>
              <a:ext uri="{FF2B5EF4-FFF2-40B4-BE49-F238E27FC236}">
                <a16:creationId xmlns:a16="http://schemas.microsoft.com/office/drawing/2014/main" id="{6C17BB58-B35A-6A66-F49E-A711D02AC8FE}"/>
              </a:ext>
            </a:extLst>
          </p:cNvPr>
          <p:cNvCxnSpPr>
            <a:cxnSpLocks/>
          </p:cNvCxnSpPr>
          <p:nvPr/>
        </p:nvCxnSpPr>
        <p:spPr>
          <a:xfrm>
            <a:off x="2223959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線接點 456">
            <a:extLst>
              <a:ext uri="{FF2B5EF4-FFF2-40B4-BE49-F238E27FC236}">
                <a16:creationId xmlns:a16="http://schemas.microsoft.com/office/drawing/2014/main" id="{11EC9E7E-934A-521D-2D92-9910C2AEB407}"/>
              </a:ext>
            </a:extLst>
          </p:cNvPr>
          <p:cNvCxnSpPr>
            <a:cxnSpLocks/>
          </p:cNvCxnSpPr>
          <p:nvPr/>
        </p:nvCxnSpPr>
        <p:spPr>
          <a:xfrm>
            <a:off x="2411464" y="61483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接點 457">
            <a:extLst>
              <a:ext uri="{FF2B5EF4-FFF2-40B4-BE49-F238E27FC236}">
                <a16:creationId xmlns:a16="http://schemas.microsoft.com/office/drawing/2014/main" id="{D393CC18-0863-5D7D-6548-1643C4F66685}"/>
              </a:ext>
            </a:extLst>
          </p:cNvPr>
          <p:cNvCxnSpPr>
            <a:cxnSpLocks/>
          </p:cNvCxnSpPr>
          <p:nvPr/>
        </p:nvCxnSpPr>
        <p:spPr>
          <a:xfrm>
            <a:off x="3241130" y="61527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線單箭頭接點 458">
            <a:extLst>
              <a:ext uri="{FF2B5EF4-FFF2-40B4-BE49-F238E27FC236}">
                <a16:creationId xmlns:a16="http://schemas.microsoft.com/office/drawing/2014/main" id="{E8966A01-B363-685B-AE72-3A94761A271A}"/>
              </a:ext>
            </a:extLst>
          </p:cNvPr>
          <p:cNvCxnSpPr>
            <a:cxnSpLocks/>
            <a:endCxn id="441" idx="1"/>
          </p:cNvCxnSpPr>
          <p:nvPr/>
        </p:nvCxnSpPr>
        <p:spPr>
          <a:xfrm>
            <a:off x="3550895" y="5692134"/>
            <a:ext cx="142981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文字方塊 462">
            <a:extLst>
              <a:ext uri="{FF2B5EF4-FFF2-40B4-BE49-F238E27FC236}">
                <a16:creationId xmlns:a16="http://schemas.microsoft.com/office/drawing/2014/main" id="{5AA953E9-EE34-3088-E628-8CD776A54CDA}"/>
              </a:ext>
            </a:extLst>
          </p:cNvPr>
          <p:cNvSpPr txBox="1"/>
          <p:nvPr/>
        </p:nvSpPr>
        <p:spPr>
          <a:xfrm>
            <a:off x="8261361" y="5522856"/>
            <a:ext cx="2409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KRAS, BRAF and MSI</a:t>
            </a:r>
          </a:p>
        </p:txBody>
      </p:sp>
      <p:cxnSp>
        <p:nvCxnSpPr>
          <p:cNvPr id="464" name="直線單箭頭接點 463">
            <a:extLst>
              <a:ext uri="{FF2B5EF4-FFF2-40B4-BE49-F238E27FC236}">
                <a16:creationId xmlns:a16="http://schemas.microsoft.com/office/drawing/2014/main" id="{B589582D-0FD2-F144-EEEF-F4C7B8A2A225}"/>
              </a:ext>
            </a:extLst>
          </p:cNvPr>
          <p:cNvCxnSpPr>
            <a:cxnSpLocks/>
            <a:stCxn id="441" idx="3"/>
          </p:cNvCxnSpPr>
          <p:nvPr/>
        </p:nvCxnSpPr>
        <p:spPr>
          <a:xfrm>
            <a:off x="7022180" y="5692134"/>
            <a:ext cx="137537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文字方塊 474">
            <a:extLst>
              <a:ext uri="{FF2B5EF4-FFF2-40B4-BE49-F238E27FC236}">
                <a16:creationId xmlns:a16="http://schemas.microsoft.com/office/drawing/2014/main" id="{97952996-E981-70BD-858F-29EAEF3C8DBF}"/>
              </a:ext>
            </a:extLst>
          </p:cNvPr>
          <p:cNvSpPr txBox="1"/>
          <p:nvPr/>
        </p:nvSpPr>
        <p:spPr>
          <a:xfrm>
            <a:off x="4655052" y="121727"/>
            <a:ext cx="327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Model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interpretability</a:t>
            </a:r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7" name="橢圓 476">
            <a:extLst>
              <a:ext uri="{FF2B5EF4-FFF2-40B4-BE49-F238E27FC236}">
                <a16:creationId xmlns:a16="http://schemas.microsoft.com/office/drawing/2014/main" id="{81D2EE03-43ED-B811-5A62-51BCF5BF9BA6}"/>
              </a:ext>
            </a:extLst>
          </p:cNvPr>
          <p:cNvSpPr/>
          <p:nvPr/>
        </p:nvSpPr>
        <p:spPr>
          <a:xfrm>
            <a:off x="949997" y="1324849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8" name="文字方塊 477">
            <a:extLst>
              <a:ext uri="{FF2B5EF4-FFF2-40B4-BE49-F238E27FC236}">
                <a16:creationId xmlns:a16="http://schemas.microsoft.com/office/drawing/2014/main" id="{6D53309E-DB6C-D106-5D75-38F4279139C9}"/>
              </a:ext>
            </a:extLst>
          </p:cNvPr>
          <p:cNvSpPr txBox="1"/>
          <p:nvPr/>
        </p:nvSpPr>
        <p:spPr>
          <a:xfrm>
            <a:off x="896298" y="1268436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" name="文字方塊 478">
            <a:extLst>
              <a:ext uri="{FF2B5EF4-FFF2-40B4-BE49-F238E27FC236}">
                <a16:creationId xmlns:a16="http://schemas.microsoft.com/office/drawing/2014/main" id="{E9A928A2-AE9B-17BF-CC78-2E1A238C3333}"/>
              </a:ext>
            </a:extLst>
          </p:cNvPr>
          <p:cNvSpPr txBox="1"/>
          <p:nvPr/>
        </p:nvSpPr>
        <p:spPr>
          <a:xfrm>
            <a:off x="113329" y="1764610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-MIL</a:t>
            </a:r>
          </a:p>
        </p:txBody>
      </p:sp>
      <p:sp>
        <p:nvSpPr>
          <p:cNvPr id="480" name="橢圓 479">
            <a:extLst>
              <a:ext uri="{FF2B5EF4-FFF2-40B4-BE49-F238E27FC236}">
                <a16:creationId xmlns:a16="http://schemas.microsoft.com/office/drawing/2014/main" id="{5B0F0653-6E0F-355B-A359-B23C92F01363}"/>
              </a:ext>
            </a:extLst>
          </p:cNvPr>
          <p:cNvSpPr/>
          <p:nvPr/>
        </p:nvSpPr>
        <p:spPr>
          <a:xfrm>
            <a:off x="981496" y="3631669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1" name="文字方塊 480">
            <a:extLst>
              <a:ext uri="{FF2B5EF4-FFF2-40B4-BE49-F238E27FC236}">
                <a16:creationId xmlns:a16="http://schemas.microsoft.com/office/drawing/2014/main" id="{88113469-250C-2689-5485-55CF919D1D01}"/>
              </a:ext>
            </a:extLst>
          </p:cNvPr>
          <p:cNvSpPr txBox="1"/>
          <p:nvPr/>
        </p:nvSpPr>
        <p:spPr>
          <a:xfrm>
            <a:off x="927797" y="3575256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2" name="文字方塊 481">
            <a:extLst>
              <a:ext uri="{FF2B5EF4-FFF2-40B4-BE49-F238E27FC236}">
                <a16:creationId xmlns:a16="http://schemas.microsoft.com/office/drawing/2014/main" id="{90EAA254-A594-C330-857A-789270C02F07}"/>
              </a:ext>
            </a:extLst>
          </p:cNvPr>
          <p:cNvSpPr txBox="1"/>
          <p:nvPr/>
        </p:nvSpPr>
        <p:spPr>
          <a:xfrm>
            <a:off x="144828" y="4071430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Trans-MIL</a:t>
            </a:r>
          </a:p>
        </p:txBody>
      </p:sp>
      <p:sp>
        <p:nvSpPr>
          <p:cNvPr id="483" name="橢圓 482">
            <a:extLst>
              <a:ext uri="{FF2B5EF4-FFF2-40B4-BE49-F238E27FC236}">
                <a16:creationId xmlns:a16="http://schemas.microsoft.com/office/drawing/2014/main" id="{4875EE9A-37F5-5C1F-30C7-1D553531EA20}"/>
              </a:ext>
            </a:extLst>
          </p:cNvPr>
          <p:cNvSpPr/>
          <p:nvPr/>
        </p:nvSpPr>
        <p:spPr>
          <a:xfrm>
            <a:off x="1004749" y="5421210"/>
            <a:ext cx="432000" cy="432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4" name="文字方塊 483">
            <a:extLst>
              <a:ext uri="{FF2B5EF4-FFF2-40B4-BE49-F238E27FC236}">
                <a16:creationId xmlns:a16="http://schemas.microsoft.com/office/drawing/2014/main" id="{3850E5F6-E98F-2AAB-6DCD-8BD5E8CB7F26}"/>
              </a:ext>
            </a:extLst>
          </p:cNvPr>
          <p:cNvSpPr txBox="1"/>
          <p:nvPr/>
        </p:nvSpPr>
        <p:spPr>
          <a:xfrm>
            <a:off x="951050" y="5364797"/>
            <a:ext cx="54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5" name="文字方塊 484">
            <a:extLst>
              <a:ext uri="{FF2B5EF4-FFF2-40B4-BE49-F238E27FC236}">
                <a16:creationId xmlns:a16="http://schemas.microsoft.com/office/drawing/2014/main" id="{CA283A13-9997-6E8E-98ED-FE4F557D711D}"/>
              </a:ext>
            </a:extLst>
          </p:cNvPr>
          <p:cNvSpPr txBox="1"/>
          <p:nvPr/>
        </p:nvSpPr>
        <p:spPr>
          <a:xfrm>
            <a:off x="168081" y="5860971"/>
            <a:ext cx="2105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Trans-MIL</a:t>
            </a:r>
          </a:p>
        </p:txBody>
      </p:sp>
      <p:sp>
        <p:nvSpPr>
          <p:cNvPr id="492" name="文字方塊 491">
            <a:extLst>
              <a:ext uri="{FF2B5EF4-FFF2-40B4-BE49-F238E27FC236}">
                <a16:creationId xmlns:a16="http://schemas.microsoft.com/office/drawing/2014/main" id="{78DB3C77-80E8-9591-9E12-DABD4C9BC722}"/>
              </a:ext>
            </a:extLst>
          </p:cNvPr>
          <p:cNvSpPr txBox="1"/>
          <p:nvPr/>
        </p:nvSpPr>
        <p:spPr>
          <a:xfrm rot="5400000">
            <a:off x="9403430" y="3388639"/>
            <a:ext cx="313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</a:p>
        </p:txBody>
      </p:sp>
      <p:cxnSp>
        <p:nvCxnSpPr>
          <p:cNvPr id="494" name="直線接點 493">
            <a:extLst>
              <a:ext uri="{FF2B5EF4-FFF2-40B4-BE49-F238E27FC236}">
                <a16:creationId xmlns:a16="http://schemas.microsoft.com/office/drawing/2014/main" id="{EBFD02EB-50F5-BCB4-E0D6-D0C3C7719920}"/>
              </a:ext>
            </a:extLst>
          </p:cNvPr>
          <p:cNvCxnSpPr>
            <a:cxnSpLocks/>
          </p:cNvCxnSpPr>
          <p:nvPr/>
        </p:nvCxnSpPr>
        <p:spPr>
          <a:xfrm flipV="1">
            <a:off x="10738542" y="803582"/>
            <a:ext cx="0" cy="55247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0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2427467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CPTAC-COAD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7E41F0-45A2-30BF-BECB-6242DCF3945C}"/>
              </a:ext>
            </a:extLst>
          </p:cNvPr>
          <p:cNvSpPr txBox="1"/>
          <p:nvPr/>
        </p:nvSpPr>
        <p:spPr>
          <a:xfrm>
            <a:off x="556949" y="836507"/>
            <a:ext cx="1090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collection contains subjects from the National Cancer Institute’s Clinical Proteomic Tumor Analysis Consortium (CPTAC Colon Adenocarcinoma cohort).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E9FFA8-EBEA-6ABE-D882-206F844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2193167"/>
            <a:ext cx="10684166" cy="10135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DDAA52-5962-AD16-3EDB-76C300158B98}"/>
              </a:ext>
            </a:extLst>
          </p:cNvPr>
          <p:cNvSpPr txBox="1"/>
          <p:nvPr/>
        </p:nvSpPr>
        <p:spPr>
          <a:xfrm>
            <a:off x="556948" y="1668725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slides data can be downloaded from TCIA (The Cancer Imaging Archive).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00AD39-997A-9555-7904-6DC5967EFBE2}"/>
              </a:ext>
            </a:extLst>
          </p:cNvPr>
          <p:cNvSpPr txBox="1"/>
          <p:nvPr/>
        </p:nvSpPr>
        <p:spPr>
          <a:xfrm>
            <a:off x="556948" y="3340851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utilize IBM-Aspera-Connect, which is a tool for large data download.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13">
            <a:extLst>
              <a:ext uri="{FF2B5EF4-FFF2-40B4-BE49-F238E27FC236}">
                <a16:creationId xmlns:a16="http://schemas.microsoft.com/office/drawing/2014/main" id="{AAA3852B-37C7-FB05-729B-037412603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79078"/>
              </p:ext>
            </p:extLst>
          </p:nvPr>
        </p:nvGraphicFramePr>
        <p:xfrm>
          <a:off x="4175162" y="4254039"/>
          <a:ext cx="3841676" cy="13600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67108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774568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participants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WSIs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373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99922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format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SVS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43048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AB8C74B-6901-9AE4-B397-11756437D94D}"/>
              </a:ext>
            </a:extLst>
          </p:cNvPr>
          <p:cNvSpPr txBox="1"/>
          <p:nvPr/>
        </p:nvSpPr>
        <p:spPr>
          <a:xfrm>
            <a:off x="556947" y="3757590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4D65522-2182-1492-86B8-CDC4B8E4DA46}"/>
              </a:ext>
            </a:extLst>
          </p:cNvPr>
          <p:cNvSpPr txBox="1"/>
          <p:nvPr/>
        </p:nvSpPr>
        <p:spPr>
          <a:xfrm>
            <a:off x="556947" y="5728391"/>
            <a:ext cx="10901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Genomic and clinical data are both available.  </a:t>
            </a:r>
            <a:endParaRPr lang="en-US" altLang="zh-TW" sz="2000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9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14EB60D-852D-1385-B004-47DE255F3D61}"/>
              </a:ext>
            </a:extLst>
          </p:cNvPr>
          <p:cNvSpPr/>
          <p:nvPr/>
        </p:nvSpPr>
        <p:spPr>
          <a:xfrm>
            <a:off x="507373" y="320496"/>
            <a:ext cx="2731127" cy="572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B8A500-5907-1821-C956-4680E65EC502}"/>
              </a:ext>
            </a:extLst>
          </p:cNvPr>
          <p:cNvGrpSpPr/>
          <p:nvPr/>
        </p:nvGrpSpPr>
        <p:grpSpPr>
          <a:xfrm>
            <a:off x="889991" y="1137433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337F93A3-EC5E-36C3-1C86-A26BB53ED308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BCB937-2B30-DD2D-1451-9239E234443D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C6C377-BDC9-3103-989E-9969B967D6BA}"/>
              </a:ext>
            </a:extLst>
          </p:cNvPr>
          <p:cNvSpPr/>
          <p:nvPr/>
        </p:nvSpPr>
        <p:spPr>
          <a:xfrm>
            <a:off x="1670425" y="113448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Keep producing additional research results  </a:t>
            </a:r>
          </a:p>
        </p:txBody>
      </p:sp>
    </p:spTree>
    <p:extLst>
      <p:ext uri="{BB962C8B-B14F-4D97-AF65-F5344CB8AC3E}">
        <p14:creationId xmlns:p14="http://schemas.microsoft.com/office/powerpoint/2010/main" val="297648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132616</TotalTime>
  <Words>539</Words>
  <Application>Microsoft Office PowerPoint</Application>
  <PresentationFormat>寬螢幕</PresentationFormat>
  <Paragraphs>166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田庚昀</cp:lastModifiedBy>
  <cp:revision>3729</cp:revision>
  <dcterms:created xsi:type="dcterms:W3CDTF">2022-09-18T02:51:45Z</dcterms:created>
  <dcterms:modified xsi:type="dcterms:W3CDTF">2024-01-24T00:41:28Z</dcterms:modified>
</cp:coreProperties>
</file>